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diagrams/colors1.xml" ContentType="application/vnd.openxmlformats-officedocument.drawingml.diagramColor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rels" ContentType="application/vnd.openxmlformats-package.relationship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diagrams/drawing1.xml" ContentType="application/vnd.ms-office.drawingml.diagramDrawing+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28" r:id="rId1"/>
  </p:sldMasterIdLst>
  <p:notesMasterIdLst>
    <p:notesMasterId r:id="rId28"/>
  </p:notesMasterIdLst>
  <p:sldIdLst>
    <p:sldId id="256" r:id="rId2"/>
    <p:sldId id="266" r:id="rId3"/>
    <p:sldId id="257" r:id="rId4"/>
    <p:sldId id="258" r:id="rId5"/>
    <p:sldId id="259" r:id="rId6"/>
    <p:sldId id="260" r:id="rId7"/>
    <p:sldId id="263" r:id="rId8"/>
    <p:sldId id="265" r:id="rId9"/>
    <p:sldId id="278" r:id="rId10"/>
    <p:sldId id="279" r:id="rId11"/>
    <p:sldId id="280" r:id="rId12"/>
    <p:sldId id="281" r:id="rId13"/>
    <p:sldId id="282" r:id="rId14"/>
    <p:sldId id="283" r:id="rId15"/>
    <p:sldId id="284" r:id="rId16"/>
    <p:sldId id="267" r:id="rId17"/>
    <p:sldId id="268" r:id="rId18"/>
    <p:sldId id="269" r:id="rId19"/>
    <p:sldId id="270" r:id="rId20"/>
    <p:sldId id="271" r:id="rId21"/>
    <p:sldId id="272" r:id="rId22"/>
    <p:sldId id="273" r:id="rId23"/>
    <p:sldId id="274" r:id="rId24"/>
    <p:sldId id="275" r:id="rId25"/>
    <p:sldId id="277" r:id="rId26"/>
    <p:sldId id="27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3217" autoAdjust="0"/>
  </p:normalViewPr>
  <p:slideViewPr>
    <p:cSldViewPr snapToGrid="0" snapToObjects="1">
      <p:cViewPr varScale="1">
        <p:scale>
          <a:sx n="80" d="100"/>
          <a:sy n="80" d="100"/>
        </p:scale>
        <p:origin x="-101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4" d="100"/>
          <a:sy n="74" d="100"/>
        </p:scale>
        <p:origin x="-239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30072-20FD-4D4A-B056-877C7794F225}"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en-US"/>
        </a:p>
      </dgm:t>
    </dgm:pt>
    <dgm:pt modelId="{C830CA7B-E4C1-AB47-8C22-A6044FB3F55E}">
      <dgm:prSet phldrT="[Text]"/>
      <dgm:spPr/>
      <dgm:t>
        <a:bodyPr/>
        <a:lstStyle/>
        <a:p>
          <a:r>
            <a:rPr lang="en-US"/>
            <a:t>Neo Liberal Policies</a:t>
          </a:r>
        </a:p>
      </dgm:t>
    </dgm:pt>
    <dgm:pt modelId="{F3C87EE3-2391-9143-83D1-E9C0413EDA38}" type="parTrans" cxnId="{831FC1C1-F287-6D4D-8D27-6D8F04AB3F23}">
      <dgm:prSet/>
      <dgm:spPr/>
      <dgm:t>
        <a:bodyPr/>
        <a:lstStyle/>
        <a:p>
          <a:endParaRPr lang="en-US"/>
        </a:p>
      </dgm:t>
    </dgm:pt>
    <dgm:pt modelId="{F9A8CF45-A87A-974A-BDE1-8504D436097D}" type="sibTrans" cxnId="{831FC1C1-F287-6D4D-8D27-6D8F04AB3F23}">
      <dgm:prSet/>
      <dgm:spPr/>
      <dgm:t>
        <a:bodyPr/>
        <a:lstStyle/>
        <a:p>
          <a:endParaRPr lang="en-US"/>
        </a:p>
      </dgm:t>
    </dgm:pt>
    <dgm:pt modelId="{3DA5C538-C4A2-E248-B375-5796BFE4F076}">
      <dgm:prSet phldrT="[Text]"/>
      <dgm:spPr/>
      <dgm:t>
        <a:bodyPr/>
        <a:lstStyle/>
        <a:p>
          <a:r>
            <a:rPr lang="en-US"/>
            <a:t>Unemployment and Poverty </a:t>
          </a:r>
        </a:p>
      </dgm:t>
    </dgm:pt>
    <dgm:pt modelId="{FDA1238B-E27E-9145-808B-55DC07F7E538}" type="parTrans" cxnId="{A44D8CDE-0E43-574C-AB77-F46DBAE356AE}">
      <dgm:prSet/>
      <dgm:spPr/>
      <dgm:t>
        <a:bodyPr/>
        <a:lstStyle/>
        <a:p>
          <a:endParaRPr lang="en-US"/>
        </a:p>
      </dgm:t>
    </dgm:pt>
    <dgm:pt modelId="{200F4391-3A44-AB49-9864-F1C1D75AA023}" type="sibTrans" cxnId="{A44D8CDE-0E43-574C-AB77-F46DBAE356AE}">
      <dgm:prSet/>
      <dgm:spPr/>
      <dgm:t>
        <a:bodyPr/>
        <a:lstStyle/>
        <a:p>
          <a:endParaRPr lang="en-US"/>
        </a:p>
      </dgm:t>
    </dgm:pt>
    <dgm:pt modelId="{2000D871-74A0-0E47-8B98-B5054EA0E2FF}">
      <dgm:prSet phldrT="[Text]"/>
      <dgm:spPr/>
      <dgm:t>
        <a:bodyPr/>
        <a:lstStyle/>
        <a:p>
          <a:r>
            <a:rPr lang="en-US"/>
            <a:t>Increase in migration </a:t>
          </a:r>
        </a:p>
      </dgm:t>
    </dgm:pt>
    <dgm:pt modelId="{87D8C00E-F396-CF47-A741-4FF88972E45E}" type="parTrans" cxnId="{AAA9D963-BD1D-D34C-8D85-9E12DDEAFDCE}">
      <dgm:prSet/>
      <dgm:spPr/>
      <dgm:t>
        <a:bodyPr/>
        <a:lstStyle/>
        <a:p>
          <a:endParaRPr lang="en-US"/>
        </a:p>
      </dgm:t>
    </dgm:pt>
    <dgm:pt modelId="{0E49825F-A081-8A47-835B-C8068015FD89}" type="sibTrans" cxnId="{AAA9D963-BD1D-D34C-8D85-9E12DDEAFDCE}">
      <dgm:prSet/>
      <dgm:spPr/>
      <dgm:t>
        <a:bodyPr/>
        <a:lstStyle/>
        <a:p>
          <a:endParaRPr lang="en-US"/>
        </a:p>
      </dgm:t>
    </dgm:pt>
    <dgm:pt modelId="{0C11CDCE-72D7-D247-AC0E-EA17C33366D1}">
      <dgm:prSet phldrT="[Text]"/>
      <dgm:spPr/>
      <dgm:t>
        <a:bodyPr/>
        <a:lstStyle/>
        <a:p>
          <a:r>
            <a:rPr lang="en-US"/>
            <a:t>from rural to urban</a:t>
          </a:r>
        </a:p>
      </dgm:t>
    </dgm:pt>
    <dgm:pt modelId="{0AB41F30-FCE3-D440-BD43-4AF35B082344}" type="parTrans" cxnId="{FECBC714-E923-5548-AB11-CFFE889AA508}">
      <dgm:prSet/>
      <dgm:spPr/>
      <dgm:t>
        <a:bodyPr/>
        <a:lstStyle/>
        <a:p>
          <a:endParaRPr lang="en-US"/>
        </a:p>
      </dgm:t>
    </dgm:pt>
    <dgm:pt modelId="{B4BAF76E-D863-C649-8EE1-30DF9843B5D9}" type="sibTrans" cxnId="{FECBC714-E923-5548-AB11-CFFE889AA508}">
      <dgm:prSet/>
      <dgm:spPr/>
      <dgm:t>
        <a:bodyPr/>
        <a:lstStyle/>
        <a:p>
          <a:endParaRPr lang="en-US"/>
        </a:p>
      </dgm:t>
    </dgm:pt>
    <dgm:pt modelId="{16123E1C-4DA9-124F-B7B6-1583AD00494A}">
      <dgm:prSet phldrT="[Text]"/>
      <dgm:spPr/>
      <dgm:t>
        <a:bodyPr/>
        <a:lstStyle/>
        <a:p>
          <a:r>
            <a:rPr lang="en-US"/>
            <a:t>End of subsidies</a:t>
          </a:r>
        </a:p>
      </dgm:t>
    </dgm:pt>
    <dgm:pt modelId="{3512C3BC-244E-5C4C-8771-E5E243EC4BA1}" type="parTrans" cxnId="{3BF13737-B54C-8942-8B93-AB44369A27CA}">
      <dgm:prSet/>
      <dgm:spPr/>
      <dgm:t>
        <a:bodyPr/>
        <a:lstStyle/>
        <a:p>
          <a:endParaRPr lang="en-US"/>
        </a:p>
      </dgm:t>
    </dgm:pt>
    <dgm:pt modelId="{C340D380-1110-5D4A-97CB-FD6CE05BE18A}" type="sibTrans" cxnId="{3BF13737-B54C-8942-8B93-AB44369A27CA}">
      <dgm:prSet/>
      <dgm:spPr/>
      <dgm:t>
        <a:bodyPr/>
        <a:lstStyle/>
        <a:p>
          <a:endParaRPr lang="en-US"/>
        </a:p>
      </dgm:t>
    </dgm:pt>
    <dgm:pt modelId="{30DE8C76-389E-324D-8B50-4016BDDBEB7E}">
      <dgm:prSet phldrT="[Text]"/>
      <dgm:spPr/>
      <dgm:t>
        <a:bodyPr/>
        <a:lstStyle/>
        <a:p>
          <a:r>
            <a:rPr lang="en-US"/>
            <a:t>Privatization </a:t>
          </a:r>
        </a:p>
      </dgm:t>
    </dgm:pt>
    <dgm:pt modelId="{5C1910A2-2408-6F48-9713-7F0EB05DBB37}" type="parTrans" cxnId="{AFC1E0CD-8C20-B545-8C66-3F0C0903F34B}">
      <dgm:prSet/>
      <dgm:spPr/>
      <dgm:t>
        <a:bodyPr/>
        <a:lstStyle/>
        <a:p>
          <a:endParaRPr lang="en-US"/>
        </a:p>
      </dgm:t>
    </dgm:pt>
    <dgm:pt modelId="{5F7066B5-F866-3B48-8FA6-B4255077209E}" type="sibTrans" cxnId="{AFC1E0CD-8C20-B545-8C66-3F0C0903F34B}">
      <dgm:prSet/>
      <dgm:spPr/>
      <dgm:t>
        <a:bodyPr/>
        <a:lstStyle/>
        <a:p>
          <a:endParaRPr lang="en-US"/>
        </a:p>
      </dgm:t>
    </dgm:pt>
    <dgm:pt modelId="{58C00878-F9ED-4949-9C45-F68B986313F8}">
      <dgm:prSet phldrT="[Text]"/>
      <dgm:spPr/>
      <dgm:t>
        <a:bodyPr/>
        <a:lstStyle/>
        <a:p>
          <a:r>
            <a:rPr lang="en-US"/>
            <a:t>more vulnerable people seeking to migrate</a:t>
          </a:r>
        </a:p>
      </dgm:t>
    </dgm:pt>
    <dgm:pt modelId="{E3837D30-71BE-A249-B890-B09062DFF759}" type="parTrans" cxnId="{98CE21FE-7611-AE46-ACDA-51226ADBAD2D}">
      <dgm:prSet/>
      <dgm:spPr/>
      <dgm:t>
        <a:bodyPr/>
        <a:lstStyle/>
        <a:p>
          <a:endParaRPr lang="en-US"/>
        </a:p>
      </dgm:t>
    </dgm:pt>
    <dgm:pt modelId="{30EA26AD-F75E-8741-86E6-9DFE2129A622}" type="sibTrans" cxnId="{98CE21FE-7611-AE46-ACDA-51226ADBAD2D}">
      <dgm:prSet/>
      <dgm:spPr/>
      <dgm:t>
        <a:bodyPr/>
        <a:lstStyle/>
        <a:p>
          <a:endParaRPr lang="en-US"/>
        </a:p>
      </dgm:t>
    </dgm:pt>
    <dgm:pt modelId="{2D4A57AC-3FBD-7046-AD22-3960BD652594}">
      <dgm:prSet phldrT="[Text]"/>
      <dgm:spPr/>
      <dgm:t>
        <a:bodyPr/>
        <a:lstStyle/>
        <a:p>
          <a:r>
            <a:rPr lang="en-US"/>
            <a:t>End of social programs</a:t>
          </a:r>
        </a:p>
      </dgm:t>
    </dgm:pt>
    <dgm:pt modelId="{3005E02C-A098-AA4A-8AE4-A066228E46A8}" type="parTrans" cxnId="{800286DE-748B-5F42-967F-1D49ED06FD6B}">
      <dgm:prSet/>
      <dgm:spPr/>
      <dgm:t>
        <a:bodyPr/>
        <a:lstStyle/>
        <a:p>
          <a:endParaRPr lang="en-US"/>
        </a:p>
      </dgm:t>
    </dgm:pt>
    <dgm:pt modelId="{C5C707D8-DC6C-0647-9DCB-086D0EBAEB27}" type="sibTrans" cxnId="{800286DE-748B-5F42-967F-1D49ED06FD6B}">
      <dgm:prSet/>
      <dgm:spPr/>
      <dgm:t>
        <a:bodyPr/>
        <a:lstStyle/>
        <a:p>
          <a:endParaRPr lang="en-US"/>
        </a:p>
      </dgm:t>
    </dgm:pt>
    <dgm:pt modelId="{FE9F222A-2655-7440-963C-0F6AD3A6D7C0}">
      <dgm:prSet phldrT="[Text]"/>
      <dgm:spPr/>
      <dgm:t>
        <a:bodyPr/>
        <a:lstStyle/>
        <a:p>
          <a:r>
            <a:rPr lang="en-US"/>
            <a:t>Stricter Policies to control immmigration </a:t>
          </a:r>
        </a:p>
      </dgm:t>
    </dgm:pt>
    <dgm:pt modelId="{3B24C577-D738-5C4A-A255-24712DE40FF7}" type="parTrans" cxnId="{2653CF14-ECC9-C140-955A-0858BCA6D154}">
      <dgm:prSet/>
      <dgm:spPr/>
      <dgm:t>
        <a:bodyPr/>
        <a:lstStyle/>
        <a:p>
          <a:endParaRPr lang="en-US"/>
        </a:p>
      </dgm:t>
    </dgm:pt>
    <dgm:pt modelId="{3BBF0F13-3CC8-3248-A948-9F556B7C1EEC}" type="sibTrans" cxnId="{2653CF14-ECC9-C140-955A-0858BCA6D154}">
      <dgm:prSet/>
      <dgm:spPr/>
      <dgm:t>
        <a:bodyPr/>
        <a:lstStyle/>
        <a:p>
          <a:endParaRPr lang="en-US"/>
        </a:p>
      </dgm:t>
    </dgm:pt>
    <dgm:pt modelId="{A2950186-4938-B248-8BFA-A86AEB882B3E}">
      <dgm:prSet phldrT="[Text]"/>
      <dgm:spPr/>
      <dgm:t>
        <a:bodyPr/>
        <a:lstStyle/>
        <a:p>
          <a:r>
            <a:rPr lang="en-US"/>
            <a:t>Higher human rights abuses</a:t>
          </a:r>
        </a:p>
      </dgm:t>
    </dgm:pt>
    <dgm:pt modelId="{C3C61F6A-8DA2-4544-BC8C-93083DB9B73B}" type="parTrans" cxnId="{B617F7BE-DD08-D442-8B3E-A42E225F6079}">
      <dgm:prSet/>
      <dgm:spPr/>
      <dgm:t>
        <a:bodyPr/>
        <a:lstStyle/>
        <a:p>
          <a:endParaRPr lang="en-US"/>
        </a:p>
      </dgm:t>
    </dgm:pt>
    <dgm:pt modelId="{5A10B7FE-ABBC-EB4C-A2FD-27B94FF1980F}" type="sibTrans" cxnId="{B617F7BE-DD08-D442-8B3E-A42E225F6079}">
      <dgm:prSet/>
      <dgm:spPr/>
      <dgm:t>
        <a:bodyPr/>
        <a:lstStyle/>
        <a:p>
          <a:endParaRPr lang="en-US"/>
        </a:p>
      </dgm:t>
    </dgm:pt>
    <dgm:pt modelId="{9A5DA011-A20A-8146-8A41-EEF8AEE19D98}">
      <dgm:prSet phldrT="[Text]"/>
      <dgm:spPr/>
      <dgm:t>
        <a:bodyPr/>
        <a:lstStyle/>
        <a:p>
          <a:r>
            <a:rPr lang="en-US"/>
            <a:t>Increase in crimes</a:t>
          </a:r>
        </a:p>
      </dgm:t>
    </dgm:pt>
    <dgm:pt modelId="{C7D3381C-5596-9E42-A1DC-AA0AA8A42EFC}" type="parTrans" cxnId="{0EF4A1E1-4FFE-7E46-ACAB-76B6A8D72692}">
      <dgm:prSet/>
      <dgm:spPr/>
      <dgm:t>
        <a:bodyPr/>
        <a:lstStyle/>
        <a:p>
          <a:endParaRPr lang="en-US"/>
        </a:p>
      </dgm:t>
    </dgm:pt>
    <dgm:pt modelId="{2A546A1D-6840-AD4A-8BFF-F3DA67B28F1F}" type="sibTrans" cxnId="{0EF4A1E1-4FFE-7E46-ACAB-76B6A8D72692}">
      <dgm:prSet/>
      <dgm:spPr/>
      <dgm:t>
        <a:bodyPr/>
        <a:lstStyle/>
        <a:p>
          <a:endParaRPr lang="en-US"/>
        </a:p>
      </dgm:t>
    </dgm:pt>
    <dgm:pt modelId="{99B4134B-66A2-0A44-AD4A-74222AA47635}">
      <dgm:prSet phldrT="[Text]"/>
      <dgm:spPr/>
      <dgm:t>
        <a:bodyPr/>
        <a:lstStyle/>
        <a:p>
          <a:r>
            <a:rPr lang="en-US" dirty="0"/>
            <a:t>Increase in Drug gangs</a:t>
          </a:r>
        </a:p>
      </dgm:t>
    </dgm:pt>
    <dgm:pt modelId="{1D007FBB-4EC0-7047-87C3-18237391715F}" type="parTrans" cxnId="{9ABE5037-E27E-F94F-9E41-8EE0EDF59D27}">
      <dgm:prSet/>
      <dgm:spPr/>
      <dgm:t>
        <a:bodyPr/>
        <a:lstStyle/>
        <a:p>
          <a:endParaRPr lang="en-US"/>
        </a:p>
      </dgm:t>
    </dgm:pt>
    <dgm:pt modelId="{C014E55F-92EB-FE4E-99F0-0E4BCC1E73C2}" type="sibTrans" cxnId="{9ABE5037-E27E-F94F-9E41-8EE0EDF59D27}">
      <dgm:prSet/>
      <dgm:spPr/>
      <dgm:t>
        <a:bodyPr/>
        <a:lstStyle/>
        <a:p>
          <a:endParaRPr lang="en-US"/>
        </a:p>
      </dgm:t>
    </dgm:pt>
    <dgm:pt modelId="{E678308B-A587-DB47-B640-BA3D7475A8D4}">
      <dgm:prSet phldrT="[Text]"/>
      <dgm:spPr/>
      <dgm:t>
        <a:bodyPr/>
        <a:lstStyle/>
        <a:p>
          <a:r>
            <a:rPr lang="en-US"/>
            <a:t>Increase in irregular migration </a:t>
          </a:r>
        </a:p>
      </dgm:t>
    </dgm:pt>
    <dgm:pt modelId="{253E6F53-E0F6-AB4D-A932-C257488FC6DF}" type="parTrans" cxnId="{CB7B114B-2CA7-5B45-AF22-B5F6B42E5A51}">
      <dgm:prSet/>
      <dgm:spPr/>
      <dgm:t>
        <a:bodyPr/>
        <a:lstStyle/>
        <a:p>
          <a:endParaRPr lang="en-US"/>
        </a:p>
      </dgm:t>
    </dgm:pt>
    <dgm:pt modelId="{B140EEC0-098A-1946-A759-873237BC21ED}" type="sibTrans" cxnId="{CB7B114B-2CA7-5B45-AF22-B5F6B42E5A51}">
      <dgm:prSet/>
      <dgm:spPr/>
      <dgm:t>
        <a:bodyPr/>
        <a:lstStyle/>
        <a:p>
          <a:endParaRPr lang="en-US"/>
        </a:p>
      </dgm:t>
    </dgm:pt>
    <dgm:pt modelId="{8583A8B1-3FCE-1D46-B7BC-3FE1F775A5A1}">
      <dgm:prSet phldrT="[Text]"/>
      <dgm:spPr/>
      <dgm:t>
        <a:bodyPr/>
        <a:lstStyle/>
        <a:p>
          <a:r>
            <a:rPr lang="en-US"/>
            <a:t>increase in vulnerability </a:t>
          </a:r>
        </a:p>
      </dgm:t>
    </dgm:pt>
    <dgm:pt modelId="{BE449E97-98CF-114F-8501-A706C57E1B1E}" type="parTrans" cxnId="{83372A67-832F-E741-8C82-9C92B119BA01}">
      <dgm:prSet/>
      <dgm:spPr/>
      <dgm:t>
        <a:bodyPr/>
        <a:lstStyle/>
        <a:p>
          <a:endParaRPr lang="en-US"/>
        </a:p>
      </dgm:t>
    </dgm:pt>
    <dgm:pt modelId="{5EC76819-DC6E-C944-A849-BDDDCE87E5ED}" type="sibTrans" cxnId="{83372A67-832F-E741-8C82-9C92B119BA01}">
      <dgm:prSet/>
      <dgm:spPr/>
      <dgm:t>
        <a:bodyPr/>
        <a:lstStyle/>
        <a:p>
          <a:endParaRPr lang="en-US"/>
        </a:p>
      </dgm:t>
    </dgm:pt>
    <dgm:pt modelId="{09A9AE4D-1A82-7443-B889-A39BFC16C2ED}">
      <dgm:prSet phldrT="[Text]"/>
      <dgm:spPr/>
      <dgm:t>
        <a:bodyPr/>
        <a:lstStyle/>
        <a:p>
          <a:r>
            <a:rPr lang="en-US"/>
            <a:t>NAFTA: Development in border areas</a:t>
          </a:r>
        </a:p>
      </dgm:t>
    </dgm:pt>
    <dgm:pt modelId="{1C3E8954-7B39-F84F-B8C1-3EB4DAEFEAE9}" type="parTrans" cxnId="{65A9298B-EAD5-C64F-A284-AA81B59206BB}">
      <dgm:prSet/>
      <dgm:spPr/>
      <dgm:t>
        <a:bodyPr/>
        <a:lstStyle/>
        <a:p>
          <a:endParaRPr lang="en-US"/>
        </a:p>
      </dgm:t>
    </dgm:pt>
    <dgm:pt modelId="{0A8387C6-09C7-FB46-B501-D460BC0F06F9}" type="sibTrans" cxnId="{65A9298B-EAD5-C64F-A284-AA81B59206BB}">
      <dgm:prSet/>
      <dgm:spPr/>
      <dgm:t>
        <a:bodyPr/>
        <a:lstStyle/>
        <a:p>
          <a:endParaRPr lang="en-US"/>
        </a:p>
      </dgm:t>
    </dgm:pt>
    <dgm:pt modelId="{49A31B42-B4C9-344F-80BB-66A57C0907FE}">
      <dgm:prSet phldrT="[Text]"/>
      <dgm:spPr/>
      <dgm:t>
        <a:bodyPr/>
        <a:lstStyle/>
        <a:p>
          <a:r>
            <a:rPr lang="en-US"/>
            <a:t>Calderon's War on Drugs</a:t>
          </a:r>
        </a:p>
      </dgm:t>
    </dgm:pt>
    <dgm:pt modelId="{2D74D4BC-84C0-AA42-B87E-602933BF29E1}" type="parTrans" cxnId="{BA0AB541-F861-894B-A609-700493BB384E}">
      <dgm:prSet/>
      <dgm:spPr/>
      <dgm:t>
        <a:bodyPr/>
        <a:lstStyle/>
        <a:p>
          <a:endParaRPr lang="en-US"/>
        </a:p>
      </dgm:t>
    </dgm:pt>
    <dgm:pt modelId="{45CEE0C2-A0CF-2D42-9427-540545CC89E2}" type="sibTrans" cxnId="{BA0AB541-F861-894B-A609-700493BB384E}">
      <dgm:prSet/>
      <dgm:spPr/>
      <dgm:t>
        <a:bodyPr/>
        <a:lstStyle/>
        <a:p>
          <a:endParaRPr lang="en-US"/>
        </a:p>
      </dgm:t>
    </dgm:pt>
    <dgm:pt modelId="{DC0DF1A2-85CE-214A-A74C-D1FB31F18243}">
      <dgm:prSet phldrT="[Text]"/>
      <dgm:spPr/>
      <dgm:t>
        <a:bodyPr/>
        <a:lstStyle/>
        <a:p>
          <a:r>
            <a:rPr lang="en-US"/>
            <a:t>Limited options/ jobs</a:t>
          </a:r>
        </a:p>
      </dgm:t>
    </dgm:pt>
    <dgm:pt modelId="{E0288F67-3273-E541-AE17-7135A95FBB1F}" type="parTrans" cxnId="{37FD0522-187A-9F43-8CF0-11E7AF03FA62}">
      <dgm:prSet/>
      <dgm:spPr/>
      <dgm:t>
        <a:bodyPr/>
        <a:lstStyle/>
        <a:p>
          <a:endParaRPr lang="en-US"/>
        </a:p>
      </dgm:t>
    </dgm:pt>
    <dgm:pt modelId="{1F31D378-DC56-6D4E-AE43-A8A1E6CB3BB9}" type="sibTrans" cxnId="{37FD0522-187A-9F43-8CF0-11E7AF03FA62}">
      <dgm:prSet/>
      <dgm:spPr/>
      <dgm:t>
        <a:bodyPr/>
        <a:lstStyle/>
        <a:p>
          <a:endParaRPr lang="en-US"/>
        </a:p>
      </dgm:t>
    </dgm:pt>
    <dgm:pt modelId="{2C9ECF62-A4E7-094E-AAC7-90D3A3DE7A31}">
      <dgm:prSet phldrT="[Text]"/>
      <dgm:spPr/>
      <dgm:t>
        <a:bodyPr/>
        <a:lstStyle/>
        <a:p>
          <a:r>
            <a:rPr lang="en-US"/>
            <a:t>Increase in gang activity</a:t>
          </a:r>
        </a:p>
      </dgm:t>
    </dgm:pt>
    <dgm:pt modelId="{38316176-0D21-5544-BEAD-E3B0C7F57A75}" type="parTrans" cxnId="{F3B5EAF7-2373-FC45-BEA5-A7012FC1A9A0}">
      <dgm:prSet/>
      <dgm:spPr/>
      <dgm:t>
        <a:bodyPr/>
        <a:lstStyle/>
        <a:p>
          <a:endParaRPr lang="en-US"/>
        </a:p>
      </dgm:t>
    </dgm:pt>
    <dgm:pt modelId="{48EC6F20-1B7F-834B-B25D-E8C11C388F9B}" type="sibTrans" cxnId="{F3B5EAF7-2373-FC45-BEA5-A7012FC1A9A0}">
      <dgm:prSet/>
      <dgm:spPr/>
      <dgm:t>
        <a:bodyPr/>
        <a:lstStyle/>
        <a:p>
          <a:endParaRPr lang="en-US"/>
        </a:p>
      </dgm:t>
    </dgm:pt>
    <dgm:pt modelId="{470645A9-6117-2C41-A802-374E4FFF8830}">
      <dgm:prSet phldrT="[Text]"/>
      <dgm:spPr/>
      <dgm:t>
        <a:bodyPr/>
        <a:lstStyle/>
        <a:p>
          <a:r>
            <a:rPr lang="en-US"/>
            <a:t>Higher crime rate</a:t>
          </a:r>
        </a:p>
      </dgm:t>
    </dgm:pt>
    <dgm:pt modelId="{4FA4001C-9C74-DC40-B4E7-859D27A7ACD7}" type="parTrans" cxnId="{4D06925F-9EB3-4446-8C4A-11E099BCD3D3}">
      <dgm:prSet/>
      <dgm:spPr/>
      <dgm:t>
        <a:bodyPr/>
        <a:lstStyle/>
        <a:p>
          <a:endParaRPr lang="en-US"/>
        </a:p>
      </dgm:t>
    </dgm:pt>
    <dgm:pt modelId="{921D30F2-4775-1E4D-981C-ECFB79D32FC6}" type="sibTrans" cxnId="{4D06925F-9EB3-4446-8C4A-11E099BCD3D3}">
      <dgm:prSet/>
      <dgm:spPr/>
      <dgm:t>
        <a:bodyPr/>
        <a:lstStyle/>
        <a:p>
          <a:endParaRPr lang="en-US"/>
        </a:p>
      </dgm:t>
    </dgm:pt>
    <dgm:pt modelId="{7E1436B4-5760-654D-BD8E-B38A1DC1C640}">
      <dgm:prSet phldrT="[Text]"/>
      <dgm:spPr/>
      <dgm:t>
        <a:bodyPr/>
        <a:lstStyle/>
        <a:p>
          <a:r>
            <a:rPr lang="en-US"/>
            <a:t>Increase in the number </a:t>
          </a:r>
        </a:p>
        <a:p>
          <a:r>
            <a:rPr lang="en-US"/>
            <a:t>of troops</a:t>
          </a:r>
        </a:p>
      </dgm:t>
    </dgm:pt>
    <dgm:pt modelId="{D74165F1-4F87-D64D-A9A9-7560EC7644FF}" type="parTrans" cxnId="{24BFACEA-A634-D641-A5A8-1365D6DCCBAF}">
      <dgm:prSet/>
      <dgm:spPr/>
      <dgm:t>
        <a:bodyPr/>
        <a:lstStyle/>
        <a:p>
          <a:endParaRPr lang="en-US"/>
        </a:p>
      </dgm:t>
    </dgm:pt>
    <dgm:pt modelId="{A4855E66-2477-484E-B89E-C0A2BAA0CEA2}" type="sibTrans" cxnId="{24BFACEA-A634-D641-A5A8-1365D6DCCBAF}">
      <dgm:prSet/>
      <dgm:spPr/>
      <dgm:t>
        <a:bodyPr/>
        <a:lstStyle/>
        <a:p>
          <a:endParaRPr lang="en-US"/>
        </a:p>
      </dgm:t>
    </dgm:pt>
    <dgm:pt modelId="{7B6436DB-F948-2E4F-ABAD-956E1B9EB5DF}">
      <dgm:prSet phldrT="[Text]"/>
      <dgm:spPr/>
      <dgm:t>
        <a:bodyPr/>
        <a:lstStyle/>
        <a:p>
          <a:r>
            <a:rPr lang="en-US"/>
            <a:t>Some 28,000 people killed</a:t>
          </a:r>
        </a:p>
        <a:p>
          <a:r>
            <a:rPr lang="en-US"/>
            <a:t>in drug-related violence</a:t>
          </a:r>
        </a:p>
      </dgm:t>
    </dgm:pt>
    <dgm:pt modelId="{BA97AD13-7C6E-E94D-9749-C47A21642FDC}" type="parTrans" cxnId="{38DA0095-3AE6-C64F-A0FD-16032D76A377}">
      <dgm:prSet/>
      <dgm:spPr/>
      <dgm:t>
        <a:bodyPr/>
        <a:lstStyle/>
        <a:p>
          <a:endParaRPr lang="en-US"/>
        </a:p>
      </dgm:t>
    </dgm:pt>
    <dgm:pt modelId="{C5E4D429-AA8A-9E4F-818D-07DE58B52188}" type="sibTrans" cxnId="{38DA0095-3AE6-C64F-A0FD-16032D76A377}">
      <dgm:prSet/>
      <dgm:spPr/>
      <dgm:t>
        <a:bodyPr/>
        <a:lstStyle/>
        <a:p>
          <a:endParaRPr lang="en-US"/>
        </a:p>
      </dgm:t>
    </dgm:pt>
    <dgm:pt modelId="{A9FD1615-CDBA-8545-98C5-CE15679049C6}">
      <dgm:prSet phldrT="[Text]"/>
      <dgm:spPr/>
      <dgm:t>
        <a:bodyPr/>
        <a:lstStyle/>
        <a:p>
          <a:r>
            <a:rPr lang="en-US"/>
            <a:t>Increase in human trafficking</a:t>
          </a:r>
        </a:p>
      </dgm:t>
    </dgm:pt>
    <dgm:pt modelId="{48C316F1-43D5-A345-8BD7-A89B1193DFF3}" type="parTrans" cxnId="{9A25BAB7-2605-9840-BAD1-2094E1DA74EB}">
      <dgm:prSet/>
      <dgm:spPr/>
      <dgm:t>
        <a:bodyPr/>
        <a:lstStyle/>
        <a:p>
          <a:endParaRPr lang="en-US"/>
        </a:p>
      </dgm:t>
    </dgm:pt>
    <dgm:pt modelId="{760C29AD-81A6-9C4E-9180-18F13C813536}" type="sibTrans" cxnId="{9A25BAB7-2605-9840-BAD1-2094E1DA74EB}">
      <dgm:prSet/>
      <dgm:spPr/>
      <dgm:t>
        <a:bodyPr/>
        <a:lstStyle/>
        <a:p>
          <a:endParaRPr lang="en-US"/>
        </a:p>
      </dgm:t>
    </dgm:pt>
    <dgm:pt modelId="{635C81AF-3E91-A346-9F51-15654EDC350C}">
      <dgm:prSet phldrT="[Text]"/>
      <dgm:spPr/>
      <dgm:t>
        <a:bodyPr/>
        <a:lstStyle/>
        <a:p>
          <a:r>
            <a:rPr lang="en-US"/>
            <a:t>Increase in Kiddnapping</a:t>
          </a:r>
        </a:p>
      </dgm:t>
    </dgm:pt>
    <dgm:pt modelId="{AF1B8CA8-BDD0-C045-85C1-329F8B9D4740}" type="parTrans" cxnId="{175306B8-31E3-0A46-9BE0-FC4BE32438C1}">
      <dgm:prSet/>
      <dgm:spPr/>
      <dgm:t>
        <a:bodyPr/>
        <a:lstStyle/>
        <a:p>
          <a:endParaRPr lang="en-US"/>
        </a:p>
      </dgm:t>
    </dgm:pt>
    <dgm:pt modelId="{F7381FD8-16BE-1A49-9BB3-3566F0AC4280}" type="sibTrans" cxnId="{175306B8-31E3-0A46-9BE0-FC4BE32438C1}">
      <dgm:prSet/>
      <dgm:spPr/>
      <dgm:t>
        <a:bodyPr/>
        <a:lstStyle/>
        <a:p>
          <a:endParaRPr lang="en-US"/>
        </a:p>
      </dgm:t>
    </dgm:pt>
    <dgm:pt modelId="{8A24F4E8-2FDE-7F4E-88DB-3487BBE48796}" type="pres">
      <dgm:prSet presAssocID="{27D30072-20FD-4D4A-B056-877C7794F225}" presName="linearFlow" presStyleCnt="0">
        <dgm:presLayoutVars>
          <dgm:dir/>
          <dgm:animLvl val="lvl"/>
          <dgm:resizeHandles val="exact"/>
        </dgm:presLayoutVars>
      </dgm:prSet>
      <dgm:spPr/>
      <dgm:t>
        <a:bodyPr/>
        <a:lstStyle/>
        <a:p>
          <a:endParaRPr lang="en-US"/>
        </a:p>
      </dgm:t>
    </dgm:pt>
    <dgm:pt modelId="{FF6082B2-B1E6-144B-8AE9-1EB3C0EB341E}" type="pres">
      <dgm:prSet presAssocID="{C830CA7B-E4C1-AB47-8C22-A6044FB3F55E}" presName="composite" presStyleCnt="0"/>
      <dgm:spPr/>
    </dgm:pt>
    <dgm:pt modelId="{6E45F831-7B80-3D4A-9D31-3F68A2AD4713}" type="pres">
      <dgm:prSet presAssocID="{C830CA7B-E4C1-AB47-8C22-A6044FB3F55E}" presName="parTx" presStyleLbl="node1" presStyleIdx="0" presStyleCnt="4">
        <dgm:presLayoutVars>
          <dgm:chMax val="0"/>
          <dgm:chPref val="0"/>
          <dgm:bulletEnabled val="1"/>
        </dgm:presLayoutVars>
      </dgm:prSet>
      <dgm:spPr/>
      <dgm:t>
        <a:bodyPr/>
        <a:lstStyle/>
        <a:p>
          <a:endParaRPr lang="en-US"/>
        </a:p>
      </dgm:t>
    </dgm:pt>
    <dgm:pt modelId="{90A7D920-ED5C-3446-9F28-F14281D78DE6}" type="pres">
      <dgm:prSet presAssocID="{C830CA7B-E4C1-AB47-8C22-A6044FB3F55E}" presName="parSh" presStyleLbl="node1" presStyleIdx="0" presStyleCnt="4"/>
      <dgm:spPr/>
      <dgm:t>
        <a:bodyPr/>
        <a:lstStyle/>
        <a:p>
          <a:endParaRPr lang="en-US"/>
        </a:p>
      </dgm:t>
    </dgm:pt>
    <dgm:pt modelId="{33703FC0-1CD8-E24E-9E5C-065F48F12BC9}" type="pres">
      <dgm:prSet presAssocID="{C830CA7B-E4C1-AB47-8C22-A6044FB3F55E}" presName="desTx" presStyleLbl="fgAcc1" presStyleIdx="0" presStyleCnt="4">
        <dgm:presLayoutVars>
          <dgm:bulletEnabled val="1"/>
        </dgm:presLayoutVars>
      </dgm:prSet>
      <dgm:spPr/>
      <dgm:t>
        <a:bodyPr/>
        <a:lstStyle/>
        <a:p>
          <a:endParaRPr lang="en-US"/>
        </a:p>
      </dgm:t>
    </dgm:pt>
    <dgm:pt modelId="{9BFDE963-1680-554A-8470-815ED828F292}" type="pres">
      <dgm:prSet presAssocID="{F9A8CF45-A87A-974A-BDE1-8504D436097D}" presName="sibTrans" presStyleLbl="sibTrans2D1" presStyleIdx="0" presStyleCnt="3"/>
      <dgm:spPr/>
      <dgm:t>
        <a:bodyPr/>
        <a:lstStyle/>
        <a:p>
          <a:endParaRPr lang="en-US"/>
        </a:p>
      </dgm:t>
    </dgm:pt>
    <dgm:pt modelId="{B267B549-ACA1-5C43-8E52-9A739F77A03E}" type="pres">
      <dgm:prSet presAssocID="{F9A8CF45-A87A-974A-BDE1-8504D436097D}" presName="connTx" presStyleLbl="sibTrans2D1" presStyleIdx="0" presStyleCnt="3"/>
      <dgm:spPr/>
      <dgm:t>
        <a:bodyPr/>
        <a:lstStyle/>
        <a:p>
          <a:endParaRPr lang="en-US"/>
        </a:p>
      </dgm:t>
    </dgm:pt>
    <dgm:pt modelId="{CD0CFC64-C8CD-5E4C-93AF-7CCBD99EBEBC}" type="pres">
      <dgm:prSet presAssocID="{3DA5C538-C4A2-E248-B375-5796BFE4F076}" presName="composite" presStyleCnt="0"/>
      <dgm:spPr/>
    </dgm:pt>
    <dgm:pt modelId="{429E1DC4-6D75-7047-8F02-B03978B5B63C}" type="pres">
      <dgm:prSet presAssocID="{3DA5C538-C4A2-E248-B375-5796BFE4F076}" presName="parTx" presStyleLbl="node1" presStyleIdx="0" presStyleCnt="4">
        <dgm:presLayoutVars>
          <dgm:chMax val="0"/>
          <dgm:chPref val="0"/>
          <dgm:bulletEnabled val="1"/>
        </dgm:presLayoutVars>
      </dgm:prSet>
      <dgm:spPr/>
      <dgm:t>
        <a:bodyPr/>
        <a:lstStyle/>
        <a:p>
          <a:endParaRPr lang="en-US"/>
        </a:p>
      </dgm:t>
    </dgm:pt>
    <dgm:pt modelId="{D941E2AA-005B-F149-918A-9AA8A0BA426A}" type="pres">
      <dgm:prSet presAssocID="{3DA5C538-C4A2-E248-B375-5796BFE4F076}" presName="parSh" presStyleLbl="node1" presStyleIdx="1" presStyleCnt="4"/>
      <dgm:spPr/>
      <dgm:t>
        <a:bodyPr/>
        <a:lstStyle/>
        <a:p>
          <a:endParaRPr lang="en-US"/>
        </a:p>
      </dgm:t>
    </dgm:pt>
    <dgm:pt modelId="{09648204-3772-764F-A9CC-B15A374FDA7B}" type="pres">
      <dgm:prSet presAssocID="{3DA5C538-C4A2-E248-B375-5796BFE4F076}" presName="desTx" presStyleLbl="fgAcc1" presStyleIdx="1" presStyleCnt="4" custLinFactNeighborY="2174">
        <dgm:presLayoutVars>
          <dgm:bulletEnabled val="1"/>
        </dgm:presLayoutVars>
      </dgm:prSet>
      <dgm:spPr/>
      <dgm:t>
        <a:bodyPr/>
        <a:lstStyle/>
        <a:p>
          <a:endParaRPr lang="en-US"/>
        </a:p>
      </dgm:t>
    </dgm:pt>
    <dgm:pt modelId="{A67466A5-36AF-C440-B06E-6FEB650F7A8B}" type="pres">
      <dgm:prSet presAssocID="{200F4391-3A44-AB49-9864-F1C1D75AA023}" presName="sibTrans" presStyleLbl="sibTrans2D1" presStyleIdx="1" presStyleCnt="3"/>
      <dgm:spPr/>
      <dgm:t>
        <a:bodyPr/>
        <a:lstStyle/>
        <a:p>
          <a:endParaRPr lang="en-US"/>
        </a:p>
      </dgm:t>
    </dgm:pt>
    <dgm:pt modelId="{A0BA726F-1ECB-3B4E-97EC-BBC29E8DE219}" type="pres">
      <dgm:prSet presAssocID="{200F4391-3A44-AB49-9864-F1C1D75AA023}" presName="connTx" presStyleLbl="sibTrans2D1" presStyleIdx="1" presStyleCnt="3"/>
      <dgm:spPr/>
      <dgm:t>
        <a:bodyPr/>
        <a:lstStyle/>
        <a:p>
          <a:endParaRPr lang="en-US"/>
        </a:p>
      </dgm:t>
    </dgm:pt>
    <dgm:pt modelId="{DB00A3CB-644B-444F-BF62-24C6FB7AB29E}" type="pres">
      <dgm:prSet presAssocID="{FE9F222A-2655-7440-963C-0F6AD3A6D7C0}" presName="composite" presStyleCnt="0"/>
      <dgm:spPr/>
    </dgm:pt>
    <dgm:pt modelId="{ECA1AB26-D28F-BC4C-A2ED-EA9810C2E97D}" type="pres">
      <dgm:prSet presAssocID="{FE9F222A-2655-7440-963C-0F6AD3A6D7C0}" presName="parTx" presStyleLbl="node1" presStyleIdx="1" presStyleCnt="4">
        <dgm:presLayoutVars>
          <dgm:chMax val="0"/>
          <dgm:chPref val="0"/>
          <dgm:bulletEnabled val="1"/>
        </dgm:presLayoutVars>
      </dgm:prSet>
      <dgm:spPr/>
      <dgm:t>
        <a:bodyPr/>
        <a:lstStyle/>
        <a:p>
          <a:endParaRPr lang="en-US"/>
        </a:p>
      </dgm:t>
    </dgm:pt>
    <dgm:pt modelId="{5B4F5B15-A221-E04B-9D0C-641EB90E06A0}" type="pres">
      <dgm:prSet presAssocID="{FE9F222A-2655-7440-963C-0F6AD3A6D7C0}" presName="parSh" presStyleLbl="node1" presStyleIdx="2" presStyleCnt="4"/>
      <dgm:spPr/>
      <dgm:t>
        <a:bodyPr/>
        <a:lstStyle/>
        <a:p>
          <a:endParaRPr lang="en-US"/>
        </a:p>
      </dgm:t>
    </dgm:pt>
    <dgm:pt modelId="{20DF2C4F-B6EB-8148-87D9-83042026D879}" type="pres">
      <dgm:prSet presAssocID="{FE9F222A-2655-7440-963C-0F6AD3A6D7C0}" presName="desTx" presStyleLbl="fgAcc1" presStyleIdx="2" presStyleCnt="4">
        <dgm:presLayoutVars>
          <dgm:bulletEnabled val="1"/>
        </dgm:presLayoutVars>
      </dgm:prSet>
      <dgm:spPr/>
      <dgm:t>
        <a:bodyPr/>
        <a:lstStyle/>
        <a:p>
          <a:endParaRPr lang="en-US"/>
        </a:p>
      </dgm:t>
    </dgm:pt>
    <dgm:pt modelId="{9DD3BC67-6E91-1F4D-B3C6-444EED679D13}" type="pres">
      <dgm:prSet presAssocID="{3BBF0F13-3CC8-3248-A948-9F556B7C1EEC}" presName="sibTrans" presStyleLbl="sibTrans2D1" presStyleIdx="2" presStyleCnt="3"/>
      <dgm:spPr/>
      <dgm:t>
        <a:bodyPr/>
        <a:lstStyle/>
        <a:p>
          <a:endParaRPr lang="en-US"/>
        </a:p>
      </dgm:t>
    </dgm:pt>
    <dgm:pt modelId="{86612EF0-3A8B-414B-AE03-125D4A6510F6}" type="pres">
      <dgm:prSet presAssocID="{3BBF0F13-3CC8-3248-A948-9F556B7C1EEC}" presName="connTx" presStyleLbl="sibTrans2D1" presStyleIdx="2" presStyleCnt="3"/>
      <dgm:spPr/>
      <dgm:t>
        <a:bodyPr/>
        <a:lstStyle/>
        <a:p>
          <a:endParaRPr lang="en-US"/>
        </a:p>
      </dgm:t>
    </dgm:pt>
    <dgm:pt modelId="{80AD6983-7143-1D41-8621-F669F791D0B3}" type="pres">
      <dgm:prSet presAssocID="{49A31B42-B4C9-344F-80BB-66A57C0907FE}" presName="composite" presStyleCnt="0"/>
      <dgm:spPr/>
    </dgm:pt>
    <dgm:pt modelId="{4DA2FB58-A437-F841-8BFC-158916AAFC24}" type="pres">
      <dgm:prSet presAssocID="{49A31B42-B4C9-344F-80BB-66A57C0907FE}" presName="parTx" presStyleLbl="node1" presStyleIdx="2" presStyleCnt="4">
        <dgm:presLayoutVars>
          <dgm:chMax val="0"/>
          <dgm:chPref val="0"/>
          <dgm:bulletEnabled val="1"/>
        </dgm:presLayoutVars>
      </dgm:prSet>
      <dgm:spPr/>
      <dgm:t>
        <a:bodyPr/>
        <a:lstStyle/>
        <a:p>
          <a:endParaRPr lang="en-US"/>
        </a:p>
      </dgm:t>
    </dgm:pt>
    <dgm:pt modelId="{C5743424-4F0F-2D45-99A0-A5864E1086E6}" type="pres">
      <dgm:prSet presAssocID="{49A31B42-B4C9-344F-80BB-66A57C0907FE}" presName="parSh" presStyleLbl="node1" presStyleIdx="3" presStyleCnt="4"/>
      <dgm:spPr/>
      <dgm:t>
        <a:bodyPr/>
        <a:lstStyle/>
        <a:p>
          <a:endParaRPr lang="en-US"/>
        </a:p>
      </dgm:t>
    </dgm:pt>
    <dgm:pt modelId="{63424E70-8E3F-7D45-8FA3-225122F3B026}" type="pres">
      <dgm:prSet presAssocID="{49A31B42-B4C9-344F-80BB-66A57C0907FE}" presName="desTx" presStyleLbl="fgAcc1" presStyleIdx="3" presStyleCnt="4">
        <dgm:presLayoutVars>
          <dgm:bulletEnabled val="1"/>
        </dgm:presLayoutVars>
      </dgm:prSet>
      <dgm:spPr/>
      <dgm:t>
        <a:bodyPr/>
        <a:lstStyle/>
        <a:p>
          <a:endParaRPr lang="en-US"/>
        </a:p>
      </dgm:t>
    </dgm:pt>
  </dgm:ptLst>
  <dgm:cxnLst>
    <dgm:cxn modelId="{37FD0522-187A-9F43-8CF0-11E7AF03FA62}" srcId="{FE9F222A-2655-7440-963C-0F6AD3A6D7C0}" destId="{DC0DF1A2-85CE-214A-A74C-D1FB31F18243}" srcOrd="2" destOrd="0" parTransId="{E0288F67-3273-E541-AE17-7135A95FBB1F}" sibTransId="{1F31D378-DC56-6D4E-AE43-A8A1E6CB3BB9}"/>
    <dgm:cxn modelId="{AB16C1BC-33D7-0145-8560-7DF8916D1D6B}" type="presOf" srcId="{7B6436DB-F948-2E4F-ABAD-956E1B9EB5DF}" destId="{63424E70-8E3F-7D45-8FA3-225122F3B026}" srcOrd="0" destOrd="1" presId="urn:microsoft.com/office/officeart/2005/8/layout/process3"/>
    <dgm:cxn modelId="{C4AB8E61-0603-1044-B3B6-913D12CB1210}" type="presOf" srcId="{8583A8B1-3FCE-1D46-B7BC-3FE1F775A5A1}" destId="{20DF2C4F-B6EB-8148-87D9-83042026D879}" srcOrd="0" destOrd="1" presId="urn:microsoft.com/office/officeart/2005/8/layout/process3"/>
    <dgm:cxn modelId="{0EF4A1E1-4FFE-7E46-ACAB-76B6A8D72692}" srcId="{3DA5C538-C4A2-E248-B375-5796BFE4F076}" destId="{9A5DA011-A20A-8146-8A41-EEF8AEE19D98}" srcOrd="3" destOrd="0" parTransId="{C7D3381C-5596-9E42-A1DC-AA0AA8A42EFC}" sibTransId="{2A546A1D-6840-AD4A-8BFF-F3DA67B28F1F}"/>
    <dgm:cxn modelId="{4D06925F-9EB3-4446-8C4A-11E099BCD3D3}" srcId="{FE9F222A-2655-7440-963C-0F6AD3A6D7C0}" destId="{470645A9-6117-2C41-A802-374E4FFF8830}" srcOrd="4" destOrd="0" parTransId="{4FA4001C-9C74-DC40-B4E7-859D27A7ACD7}" sibTransId="{921D30F2-4775-1E4D-981C-ECFB79D32FC6}"/>
    <dgm:cxn modelId="{A74FCB93-3C46-824C-BC0E-E412E03AD86D}" type="presOf" srcId="{27D30072-20FD-4D4A-B056-877C7794F225}" destId="{8A24F4E8-2FDE-7F4E-88DB-3487BBE48796}" srcOrd="0" destOrd="0" presId="urn:microsoft.com/office/officeart/2005/8/layout/process3"/>
    <dgm:cxn modelId="{BA0AB541-F861-894B-A609-700493BB384E}" srcId="{27D30072-20FD-4D4A-B056-877C7794F225}" destId="{49A31B42-B4C9-344F-80BB-66A57C0907FE}" srcOrd="3" destOrd="0" parTransId="{2D74D4BC-84C0-AA42-B87E-602933BF29E1}" sibTransId="{45CEE0C2-A0CF-2D42-9427-540545CC89E2}"/>
    <dgm:cxn modelId="{C96F92BD-4E18-3044-9F6D-21C781ABE0D1}" type="presOf" srcId="{16123E1C-4DA9-124F-B7B6-1583AD00494A}" destId="{33703FC0-1CD8-E24E-9E5C-065F48F12BC9}" srcOrd="0" destOrd="0" presId="urn:microsoft.com/office/officeart/2005/8/layout/process3"/>
    <dgm:cxn modelId="{CB7B114B-2CA7-5B45-AF22-B5F6B42E5A51}" srcId="{FE9F222A-2655-7440-963C-0F6AD3A6D7C0}" destId="{E678308B-A587-DB47-B640-BA3D7475A8D4}" srcOrd="0" destOrd="0" parTransId="{253E6F53-E0F6-AB4D-A932-C257488FC6DF}" sibTransId="{B140EEC0-098A-1946-A759-873237BC21ED}"/>
    <dgm:cxn modelId="{38DA0095-3AE6-C64F-A0FD-16032D76A377}" srcId="{49A31B42-B4C9-344F-80BB-66A57C0907FE}" destId="{7B6436DB-F948-2E4F-ABAD-956E1B9EB5DF}" srcOrd="1" destOrd="0" parTransId="{BA97AD13-7C6E-E94D-9749-C47A21642FDC}" sibTransId="{C5E4D429-AA8A-9E4F-818D-07DE58B52188}"/>
    <dgm:cxn modelId="{A44D8CDE-0E43-574C-AB77-F46DBAE356AE}" srcId="{27D30072-20FD-4D4A-B056-877C7794F225}" destId="{3DA5C538-C4A2-E248-B375-5796BFE4F076}" srcOrd="1" destOrd="0" parTransId="{FDA1238B-E27E-9145-808B-55DC07F7E538}" sibTransId="{200F4391-3A44-AB49-9864-F1C1D75AA023}"/>
    <dgm:cxn modelId="{831FC1C1-F287-6D4D-8D27-6D8F04AB3F23}" srcId="{27D30072-20FD-4D4A-B056-877C7794F225}" destId="{C830CA7B-E4C1-AB47-8C22-A6044FB3F55E}" srcOrd="0" destOrd="0" parTransId="{F3C87EE3-2391-9143-83D1-E9C0413EDA38}" sibTransId="{F9A8CF45-A87A-974A-BDE1-8504D436097D}"/>
    <dgm:cxn modelId="{A0D32E6F-B314-1742-9F4C-77B7353E69B6}" type="presOf" srcId="{3BBF0F13-3CC8-3248-A948-9F556B7C1EEC}" destId="{9DD3BC67-6E91-1F4D-B3C6-444EED679D13}" srcOrd="0" destOrd="0" presId="urn:microsoft.com/office/officeart/2005/8/layout/process3"/>
    <dgm:cxn modelId="{E563B4FE-806D-1B43-A073-AFE8F6B18976}" type="presOf" srcId="{DC0DF1A2-85CE-214A-A74C-D1FB31F18243}" destId="{20DF2C4F-B6EB-8148-87D9-83042026D879}" srcOrd="0" destOrd="2" presId="urn:microsoft.com/office/officeart/2005/8/layout/process3"/>
    <dgm:cxn modelId="{EA5E1BDA-B9FC-094D-821D-EE951B8F63F2}" type="presOf" srcId="{09A9AE4D-1A82-7443-B889-A39BFC16C2ED}" destId="{33703FC0-1CD8-E24E-9E5C-065F48F12BC9}" srcOrd="0" destOrd="3" presId="urn:microsoft.com/office/officeart/2005/8/layout/process3"/>
    <dgm:cxn modelId="{1201B397-375F-8242-9A46-FA5A289BB608}" type="presOf" srcId="{635C81AF-3E91-A346-9F51-15654EDC350C}" destId="{63424E70-8E3F-7D45-8FA3-225122F3B026}" srcOrd="0" destOrd="3" presId="urn:microsoft.com/office/officeart/2005/8/layout/process3"/>
    <dgm:cxn modelId="{64D4701F-7243-664E-8489-35AEC76C3F84}" type="presOf" srcId="{9A5DA011-A20A-8146-8A41-EEF8AEE19D98}" destId="{09648204-3772-764F-A9CC-B15A374FDA7B}" srcOrd="0" destOrd="3" presId="urn:microsoft.com/office/officeart/2005/8/layout/process3"/>
    <dgm:cxn modelId="{B041E25D-3FFA-2241-878F-D46A611660DC}" type="presOf" srcId="{30DE8C76-389E-324D-8B50-4016BDDBEB7E}" destId="{33703FC0-1CD8-E24E-9E5C-065F48F12BC9}" srcOrd="0" destOrd="1" presId="urn:microsoft.com/office/officeart/2005/8/layout/process3"/>
    <dgm:cxn modelId="{E71DC4D3-3596-E84D-B5BC-E4ADE030A42F}" type="presOf" srcId="{7E1436B4-5760-654D-BD8E-B38A1DC1C640}" destId="{63424E70-8E3F-7D45-8FA3-225122F3B026}" srcOrd="0" destOrd="0" presId="urn:microsoft.com/office/officeart/2005/8/layout/process3"/>
    <dgm:cxn modelId="{AFC1E0CD-8C20-B545-8C66-3F0C0903F34B}" srcId="{C830CA7B-E4C1-AB47-8C22-A6044FB3F55E}" destId="{30DE8C76-389E-324D-8B50-4016BDDBEB7E}" srcOrd="1" destOrd="0" parTransId="{5C1910A2-2408-6F48-9713-7F0EB05DBB37}" sibTransId="{5F7066B5-F866-3B48-8FA6-B4255077209E}"/>
    <dgm:cxn modelId="{A1646E2B-5F84-3745-B976-325CE3C44632}" type="presOf" srcId="{C830CA7B-E4C1-AB47-8C22-A6044FB3F55E}" destId="{6E45F831-7B80-3D4A-9D31-3F68A2AD4713}" srcOrd="0" destOrd="0" presId="urn:microsoft.com/office/officeart/2005/8/layout/process3"/>
    <dgm:cxn modelId="{F3B5EAF7-2373-FC45-BEA5-A7012FC1A9A0}" srcId="{FE9F222A-2655-7440-963C-0F6AD3A6D7C0}" destId="{2C9ECF62-A4E7-094E-AAC7-90D3A3DE7A31}" srcOrd="3" destOrd="0" parTransId="{38316176-0D21-5544-BEAD-E3B0C7F57A75}" sibTransId="{48EC6F20-1B7F-834B-B25D-E8C11C388F9B}"/>
    <dgm:cxn modelId="{CCFA0C68-B5D9-764F-926C-6D6835BA8BE6}" type="presOf" srcId="{FE9F222A-2655-7440-963C-0F6AD3A6D7C0}" destId="{5B4F5B15-A221-E04B-9D0C-641EB90E06A0}" srcOrd="1" destOrd="0" presId="urn:microsoft.com/office/officeart/2005/8/layout/process3"/>
    <dgm:cxn modelId="{4FB7CFC0-E54C-2445-9F0D-881B6F5E6243}" type="presOf" srcId="{49A31B42-B4C9-344F-80BB-66A57C0907FE}" destId="{C5743424-4F0F-2D45-99A0-A5864E1086E6}" srcOrd="1" destOrd="0" presId="urn:microsoft.com/office/officeart/2005/8/layout/process3"/>
    <dgm:cxn modelId="{11AAC075-628D-434A-8591-C4EC2744EE99}" type="presOf" srcId="{F9A8CF45-A87A-974A-BDE1-8504D436097D}" destId="{B267B549-ACA1-5C43-8E52-9A739F77A03E}" srcOrd="1" destOrd="0" presId="urn:microsoft.com/office/officeart/2005/8/layout/process3"/>
    <dgm:cxn modelId="{800286DE-748B-5F42-967F-1D49ED06FD6B}" srcId="{C830CA7B-E4C1-AB47-8C22-A6044FB3F55E}" destId="{2D4A57AC-3FBD-7046-AD22-3960BD652594}" srcOrd="2" destOrd="0" parTransId="{3005E02C-A098-AA4A-8AE4-A066228E46A8}" sibTransId="{C5C707D8-DC6C-0647-9DCB-086D0EBAEB27}"/>
    <dgm:cxn modelId="{6CE5BC00-0AE9-4C40-98A4-D5FA1E0AFEA7}" type="presOf" srcId="{A2950186-4938-B248-8BFA-A86AEB882B3E}" destId="{63424E70-8E3F-7D45-8FA3-225122F3B026}" srcOrd="0" destOrd="2" presId="urn:microsoft.com/office/officeart/2005/8/layout/process3"/>
    <dgm:cxn modelId="{83372A67-832F-E741-8C82-9C92B119BA01}" srcId="{FE9F222A-2655-7440-963C-0F6AD3A6D7C0}" destId="{8583A8B1-3FCE-1D46-B7BC-3FE1F775A5A1}" srcOrd="1" destOrd="0" parTransId="{BE449E97-98CF-114F-8501-A706C57E1B1E}" sibTransId="{5EC76819-DC6E-C944-A849-BDDDCE87E5ED}"/>
    <dgm:cxn modelId="{07CFB8CD-5992-E242-9225-CF6F88940872}" type="presOf" srcId="{49A31B42-B4C9-344F-80BB-66A57C0907FE}" destId="{4DA2FB58-A437-F841-8BFC-158916AAFC24}" srcOrd="0" destOrd="0" presId="urn:microsoft.com/office/officeart/2005/8/layout/process3"/>
    <dgm:cxn modelId="{00268597-E37E-A849-BA67-DDCDF3E8FBFF}" type="presOf" srcId="{58C00878-F9ED-4949-9C45-F68B986313F8}" destId="{09648204-3772-764F-A9CC-B15A374FDA7B}" srcOrd="0" destOrd="2" presId="urn:microsoft.com/office/officeart/2005/8/layout/process3"/>
    <dgm:cxn modelId="{98CE21FE-7611-AE46-ACDA-51226ADBAD2D}" srcId="{3DA5C538-C4A2-E248-B375-5796BFE4F076}" destId="{58C00878-F9ED-4949-9C45-F68B986313F8}" srcOrd="2" destOrd="0" parTransId="{E3837D30-71BE-A249-B890-B09062DFF759}" sibTransId="{30EA26AD-F75E-8741-86E6-9DFE2129A622}"/>
    <dgm:cxn modelId="{59E67B8B-4859-974E-824B-9EDB63E90150}" type="presOf" srcId="{200F4391-3A44-AB49-9864-F1C1D75AA023}" destId="{A67466A5-36AF-C440-B06E-6FEB650F7A8B}" srcOrd="0" destOrd="0" presId="urn:microsoft.com/office/officeart/2005/8/layout/process3"/>
    <dgm:cxn modelId="{AAA9D963-BD1D-D34C-8D85-9E12DDEAFDCE}" srcId="{3DA5C538-C4A2-E248-B375-5796BFE4F076}" destId="{2000D871-74A0-0E47-8B98-B5054EA0E2FF}" srcOrd="0" destOrd="0" parTransId="{87D8C00E-F396-CF47-A741-4FF88972E45E}" sibTransId="{0E49825F-A081-8A47-835B-C8068015FD89}"/>
    <dgm:cxn modelId="{2653CF14-ECC9-C140-955A-0858BCA6D154}" srcId="{27D30072-20FD-4D4A-B056-877C7794F225}" destId="{FE9F222A-2655-7440-963C-0F6AD3A6D7C0}" srcOrd="2" destOrd="0" parTransId="{3B24C577-D738-5C4A-A255-24712DE40FF7}" sibTransId="{3BBF0F13-3CC8-3248-A948-9F556B7C1EEC}"/>
    <dgm:cxn modelId="{E52109AF-89C7-124D-A1AC-A0BEBEAF55C3}" type="presOf" srcId="{FE9F222A-2655-7440-963C-0F6AD3A6D7C0}" destId="{ECA1AB26-D28F-BC4C-A2ED-EA9810C2E97D}" srcOrd="0" destOrd="0" presId="urn:microsoft.com/office/officeart/2005/8/layout/process3"/>
    <dgm:cxn modelId="{F11D45AF-9BCE-DE46-87FD-E5A2A7FAA0BA}" type="presOf" srcId="{3DA5C538-C4A2-E248-B375-5796BFE4F076}" destId="{D941E2AA-005B-F149-918A-9AA8A0BA426A}" srcOrd="1" destOrd="0" presId="urn:microsoft.com/office/officeart/2005/8/layout/process3"/>
    <dgm:cxn modelId="{B617F7BE-DD08-D442-8B3E-A42E225F6079}" srcId="{49A31B42-B4C9-344F-80BB-66A57C0907FE}" destId="{A2950186-4938-B248-8BFA-A86AEB882B3E}" srcOrd="2" destOrd="0" parTransId="{C3C61F6A-8DA2-4544-BC8C-93083DB9B73B}" sibTransId="{5A10B7FE-ABBC-EB4C-A2FD-27B94FF1980F}"/>
    <dgm:cxn modelId="{48F8F919-AEA5-2140-9630-8F7E044F32BF}" type="presOf" srcId="{3BBF0F13-3CC8-3248-A948-9F556B7C1EEC}" destId="{86612EF0-3A8B-414B-AE03-125D4A6510F6}" srcOrd="1" destOrd="0" presId="urn:microsoft.com/office/officeart/2005/8/layout/process3"/>
    <dgm:cxn modelId="{FECBC714-E923-5548-AB11-CFFE889AA508}" srcId="{3DA5C538-C4A2-E248-B375-5796BFE4F076}" destId="{0C11CDCE-72D7-D247-AC0E-EA17C33366D1}" srcOrd="1" destOrd="0" parTransId="{0AB41F30-FCE3-D440-BD43-4AF35B082344}" sibTransId="{B4BAF76E-D863-C649-8EE1-30DF9843B5D9}"/>
    <dgm:cxn modelId="{3BF13737-B54C-8942-8B93-AB44369A27CA}" srcId="{C830CA7B-E4C1-AB47-8C22-A6044FB3F55E}" destId="{16123E1C-4DA9-124F-B7B6-1583AD00494A}" srcOrd="0" destOrd="0" parTransId="{3512C3BC-244E-5C4C-8771-E5E243EC4BA1}" sibTransId="{C340D380-1110-5D4A-97CB-FD6CE05BE18A}"/>
    <dgm:cxn modelId="{1F1DEA23-F2D7-9D48-89F2-5DBD898C017E}" type="presOf" srcId="{C830CA7B-E4C1-AB47-8C22-A6044FB3F55E}" destId="{90A7D920-ED5C-3446-9F28-F14281D78DE6}" srcOrd="1" destOrd="0" presId="urn:microsoft.com/office/officeart/2005/8/layout/process3"/>
    <dgm:cxn modelId="{24BFACEA-A634-D641-A5A8-1365D6DCCBAF}" srcId="{49A31B42-B4C9-344F-80BB-66A57C0907FE}" destId="{7E1436B4-5760-654D-BD8E-B38A1DC1C640}" srcOrd="0" destOrd="0" parTransId="{D74165F1-4F87-D64D-A9A9-7560EC7644FF}" sibTransId="{A4855E66-2477-484E-B89E-C0A2BAA0CEA2}"/>
    <dgm:cxn modelId="{AD66D8BC-E02A-2F49-AE40-06F62BDF99BD}" type="presOf" srcId="{E678308B-A587-DB47-B640-BA3D7475A8D4}" destId="{20DF2C4F-B6EB-8148-87D9-83042026D879}" srcOrd="0" destOrd="0" presId="urn:microsoft.com/office/officeart/2005/8/layout/process3"/>
    <dgm:cxn modelId="{63BFAF23-B1A3-DA45-820A-3824542EE1E0}" type="presOf" srcId="{F9A8CF45-A87A-974A-BDE1-8504D436097D}" destId="{9BFDE963-1680-554A-8470-815ED828F292}" srcOrd="0" destOrd="0" presId="urn:microsoft.com/office/officeart/2005/8/layout/process3"/>
    <dgm:cxn modelId="{970B78C0-71BD-0742-9768-E99B33654E19}" type="presOf" srcId="{0C11CDCE-72D7-D247-AC0E-EA17C33366D1}" destId="{09648204-3772-764F-A9CC-B15A374FDA7B}" srcOrd="0" destOrd="1" presId="urn:microsoft.com/office/officeart/2005/8/layout/process3"/>
    <dgm:cxn modelId="{0118CB28-BB30-954A-9808-749F401B0F94}" type="presOf" srcId="{470645A9-6117-2C41-A802-374E4FFF8830}" destId="{20DF2C4F-B6EB-8148-87D9-83042026D879}" srcOrd="0" destOrd="4" presId="urn:microsoft.com/office/officeart/2005/8/layout/process3"/>
    <dgm:cxn modelId="{9A25BAB7-2605-9840-BAD1-2094E1DA74EB}" srcId="{49A31B42-B4C9-344F-80BB-66A57C0907FE}" destId="{A9FD1615-CDBA-8545-98C5-CE15679049C6}" srcOrd="4" destOrd="0" parTransId="{48C316F1-43D5-A345-8BD7-A89B1193DFF3}" sibTransId="{760C29AD-81A6-9C4E-9180-18F13C813536}"/>
    <dgm:cxn modelId="{B1C093C4-1208-C64E-8847-3D376043AE2A}" type="presOf" srcId="{2C9ECF62-A4E7-094E-AAC7-90D3A3DE7A31}" destId="{20DF2C4F-B6EB-8148-87D9-83042026D879}" srcOrd="0" destOrd="3" presId="urn:microsoft.com/office/officeart/2005/8/layout/process3"/>
    <dgm:cxn modelId="{56A04F9A-3630-854F-98A7-F2CEB7EB5AC4}" type="presOf" srcId="{2D4A57AC-3FBD-7046-AD22-3960BD652594}" destId="{33703FC0-1CD8-E24E-9E5C-065F48F12BC9}" srcOrd="0" destOrd="2" presId="urn:microsoft.com/office/officeart/2005/8/layout/process3"/>
    <dgm:cxn modelId="{BD656D7F-C6DB-1644-8398-D571782E4BA2}" type="presOf" srcId="{2000D871-74A0-0E47-8B98-B5054EA0E2FF}" destId="{09648204-3772-764F-A9CC-B15A374FDA7B}" srcOrd="0" destOrd="0" presId="urn:microsoft.com/office/officeart/2005/8/layout/process3"/>
    <dgm:cxn modelId="{9ABE5037-E27E-F94F-9E41-8EE0EDF59D27}" srcId="{3DA5C538-C4A2-E248-B375-5796BFE4F076}" destId="{99B4134B-66A2-0A44-AD4A-74222AA47635}" srcOrd="4" destOrd="0" parTransId="{1D007FBB-4EC0-7047-87C3-18237391715F}" sibTransId="{C014E55F-92EB-FE4E-99F0-0E4BCC1E73C2}"/>
    <dgm:cxn modelId="{E818A35A-1E96-8545-8486-3C92D30C5D2E}" type="presOf" srcId="{99B4134B-66A2-0A44-AD4A-74222AA47635}" destId="{09648204-3772-764F-A9CC-B15A374FDA7B}" srcOrd="0" destOrd="4" presId="urn:microsoft.com/office/officeart/2005/8/layout/process3"/>
    <dgm:cxn modelId="{87C56568-16A3-9442-B847-73C84C7881AB}" type="presOf" srcId="{A9FD1615-CDBA-8545-98C5-CE15679049C6}" destId="{63424E70-8E3F-7D45-8FA3-225122F3B026}" srcOrd="0" destOrd="4" presId="urn:microsoft.com/office/officeart/2005/8/layout/process3"/>
    <dgm:cxn modelId="{0EAC03D8-5599-0E4F-B4CF-C0F1F1BF2B97}" type="presOf" srcId="{3DA5C538-C4A2-E248-B375-5796BFE4F076}" destId="{429E1DC4-6D75-7047-8F02-B03978B5B63C}" srcOrd="0" destOrd="0" presId="urn:microsoft.com/office/officeart/2005/8/layout/process3"/>
    <dgm:cxn modelId="{175306B8-31E3-0A46-9BE0-FC4BE32438C1}" srcId="{49A31B42-B4C9-344F-80BB-66A57C0907FE}" destId="{635C81AF-3E91-A346-9F51-15654EDC350C}" srcOrd="3" destOrd="0" parTransId="{AF1B8CA8-BDD0-C045-85C1-329F8B9D4740}" sibTransId="{F7381FD8-16BE-1A49-9BB3-3566F0AC4280}"/>
    <dgm:cxn modelId="{7B24173B-2B11-194C-9249-17D76BFBCFE4}" type="presOf" srcId="{200F4391-3A44-AB49-9864-F1C1D75AA023}" destId="{A0BA726F-1ECB-3B4E-97EC-BBC29E8DE219}" srcOrd="1" destOrd="0" presId="urn:microsoft.com/office/officeart/2005/8/layout/process3"/>
    <dgm:cxn modelId="{65A9298B-EAD5-C64F-A284-AA81B59206BB}" srcId="{C830CA7B-E4C1-AB47-8C22-A6044FB3F55E}" destId="{09A9AE4D-1A82-7443-B889-A39BFC16C2ED}" srcOrd="3" destOrd="0" parTransId="{1C3E8954-7B39-F84F-B8C1-3EB4DAEFEAE9}" sibTransId="{0A8387C6-09C7-FB46-B501-D460BC0F06F9}"/>
    <dgm:cxn modelId="{E49C7764-CDFC-A341-9C20-30F8FDCE7599}" type="presParOf" srcId="{8A24F4E8-2FDE-7F4E-88DB-3487BBE48796}" destId="{FF6082B2-B1E6-144B-8AE9-1EB3C0EB341E}" srcOrd="0" destOrd="0" presId="urn:microsoft.com/office/officeart/2005/8/layout/process3"/>
    <dgm:cxn modelId="{8A6C1FC0-E5FD-3D46-A9D9-5A10AB3D4CDC}" type="presParOf" srcId="{FF6082B2-B1E6-144B-8AE9-1EB3C0EB341E}" destId="{6E45F831-7B80-3D4A-9D31-3F68A2AD4713}" srcOrd="0" destOrd="0" presId="urn:microsoft.com/office/officeart/2005/8/layout/process3"/>
    <dgm:cxn modelId="{FA15C8B6-894B-1141-A3F4-EF0D1172ABD1}" type="presParOf" srcId="{FF6082B2-B1E6-144B-8AE9-1EB3C0EB341E}" destId="{90A7D920-ED5C-3446-9F28-F14281D78DE6}" srcOrd="1" destOrd="0" presId="urn:microsoft.com/office/officeart/2005/8/layout/process3"/>
    <dgm:cxn modelId="{4188F55B-1296-5845-86AC-DFE0CAE26679}" type="presParOf" srcId="{FF6082B2-B1E6-144B-8AE9-1EB3C0EB341E}" destId="{33703FC0-1CD8-E24E-9E5C-065F48F12BC9}" srcOrd="2" destOrd="0" presId="urn:microsoft.com/office/officeart/2005/8/layout/process3"/>
    <dgm:cxn modelId="{FFBA33D4-3207-2C44-B6AF-C4489F426FCA}" type="presParOf" srcId="{8A24F4E8-2FDE-7F4E-88DB-3487BBE48796}" destId="{9BFDE963-1680-554A-8470-815ED828F292}" srcOrd="1" destOrd="0" presId="urn:microsoft.com/office/officeart/2005/8/layout/process3"/>
    <dgm:cxn modelId="{E3E835F2-9A52-AC4F-807A-7EB1C89094E3}" type="presParOf" srcId="{9BFDE963-1680-554A-8470-815ED828F292}" destId="{B267B549-ACA1-5C43-8E52-9A739F77A03E}" srcOrd="0" destOrd="0" presId="urn:microsoft.com/office/officeart/2005/8/layout/process3"/>
    <dgm:cxn modelId="{2AD274D1-B235-A14B-97F5-BCB5E3E687F8}" type="presParOf" srcId="{8A24F4E8-2FDE-7F4E-88DB-3487BBE48796}" destId="{CD0CFC64-C8CD-5E4C-93AF-7CCBD99EBEBC}" srcOrd="2" destOrd="0" presId="urn:microsoft.com/office/officeart/2005/8/layout/process3"/>
    <dgm:cxn modelId="{4FD771EA-0168-6A4D-8ABA-2F1D89790033}" type="presParOf" srcId="{CD0CFC64-C8CD-5E4C-93AF-7CCBD99EBEBC}" destId="{429E1DC4-6D75-7047-8F02-B03978B5B63C}" srcOrd="0" destOrd="0" presId="urn:microsoft.com/office/officeart/2005/8/layout/process3"/>
    <dgm:cxn modelId="{EB4939A5-7F10-D942-9169-D000C4BFB994}" type="presParOf" srcId="{CD0CFC64-C8CD-5E4C-93AF-7CCBD99EBEBC}" destId="{D941E2AA-005B-F149-918A-9AA8A0BA426A}" srcOrd="1" destOrd="0" presId="urn:microsoft.com/office/officeart/2005/8/layout/process3"/>
    <dgm:cxn modelId="{6DFB7707-3A50-AF4C-B71F-51FF34FD3CDA}" type="presParOf" srcId="{CD0CFC64-C8CD-5E4C-93AF-7CCBD99EBEBC}" destId="{09648204-3772-764F-A9CC-B15A374FDA7B}" srcOrd="2" destOrd="0" presId="urn:microsoft.com/office/officeart/2005/8/layout/process3"/>
    <dgm:cxn modelId="{70DCC351-5F15-0348-847C-BDC7358C4BE0}" type="presParOf" srcId="{8A24F4E8-2FDE-7F4E-88DB-3487BBE48796}" destId="{A67466A5-36AF-C440-B06E-6FEB650F7A8B}" srcOrd="3" destOrd="0" presId="urn:microsoft.com/office/officeart/2005/8/layout/process3"/>
    <dgm:cxn modelId="{7D586ABF-CED5-4241-B854-E0757EF477C8}" type="presParOf" srcId="{A67466A5-36AF-C440-B06E-6FEB650F7A8B}" destId="{A0BA726F-1ECB-3B4E-97EC-BBC29E8DE219}" srcOrd="0" destOrd="0" presId="urn:microsoft.com/office/officeart/2005/8/layout/process3"/>
    <dgm:cxn modelId="{5F88C827-FB69-C546-B2C2-2B4A21825139}" type="presParOf" srcId="{8A24F4E8-2FDE-7F4E-88DB-3487BBE48796}" destId="{DB00A3CB-644B-444F-BF62-24C6FB7AB29E}" srcOrd="4" destOrd="0" presId="urn:microsoft.com/office/officeart/2005/8/layout/process3"/>
    <dgm:cxn modelId="{D8FFD84E-D5BC-4945-B318-7005A24AD8CE}" type="presParOf" srcId="{DB00A3CB-644B-444F-BF62-24C6FB7AB29E}" destId="{ECA1AB26-D28F-BC4C-A2ED-EA9810C2E97D}" srcOrd="0" destOrd="0" presId="urn:microsoft.com/office/officeart/2005/8/layout/process3"/>
    <dgm:cxn modelId="{42610F5F-7F4C-004B-816B-128EFDA4E63C}" type="presParOf" srcId="{DB00A3CB-644B-444F-BF62-24C6FB7AB29E}" destId="{5B4F5B15-A221-E04B-9D0C-641EB90E06A0}" srcOrd="1" destOrd="0" presId="urn:microsoft.com/office/officeart/2005/8/layout/process3"/>
    <dgm:cxn modelId="{0F7A0F93-9244-B942-BECF-B0B8CF0F009C}" type="presParOf" srcId="{DB00A3CB-644B-444F-BF62-24C6FB7AB29E}" destId="{20DF2C4F-B6EB-8148-87D9-83042026D879}" srcOrd="2" destOrd="0" presId="urn:microsoft.com/office/officeart/2005/8/layout/process3"/>
    <dgm:cxn modelId="{71649EE1-8921-1140-B49C-DB231380DB42}" type="presParOf" srcId="{8A24F4E8-2FDE-7F4E-88DB-3487BBE48796}" destId="{9DD3BC67-6E91-1F4D-B3C6-444EED679D13}" srcOrd="5" destOrd="0" presId="urn:microsoft.com/office/officeart/2005/8/layout/process3"/>
    <dgm:cxn modelId="{93FA34DF-447D-114E-BD37-5A75B5894C11}" type="presParOf" srcId="{9DD3BC67-6E91-1F4D-B3C6-444EED679D13}" destId="{86612EF0-3A8B-414B-AE03-125D4A6510F6}" srcOrd="0" destOrd="0" presId="urn:microsoft.com/office/officeart/2005/8/layout/process3"/>
    <dgm:cxn modelId="{679A96ED-DA68-0B49-B03F-B41EFEF4F55E}" type="presParOf" srcId="{8A24F4E8-2FDE-7F4E-88DB-3487BBE48796}" destId="{80AD6983-7143-1D41-8621-F669F791D0B3}" srcOrd="6" destOrd="0" presId="urn:microsoft.com/office/officeart/2005/8/layout/process3"/>
    <dgm:cxn modelId="{3F587492-2543-4246-A999-D24EABFCEC14}" type="presParOf" srcId="{80AD6983-7143-1D41-8621-F669F791D0B3}" destId="{4DA2FB58-A437-F841-8BFC-158916AAFC24}" srcOrd="0" destOrd="0" presId="urn:microsoft.com/office/officeart/2005/8/layout/process3"/>
    <dgm:cxn modelId="{E8E97CF3-E325-2447-832B-355D6585728A}" type="presParOf" srcId="{80AD6983-7143-1D41-8621-F669F791D0B3}" destId="{C5743424-4F0F-2D45-99A0-A5864E1086E6}" srcOrd="1" destOrd="0" presId="urn:microsoft.com/office/officeart/2005/8/layout/process3"/>
    <dgm:cxn modelId="{F8CC77B4-C5B6-8246-A46B-D595A55BABF4}" type="presParOf" srcId="{80AD6983-7143-1D41-8621-F669F791D0B3}" destId="{63424E70-8E3F-7D45-8FA3-225122F3B026}"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A7D920-ED5C-3446-9F28-F14281D78DE6}">
      <dsp:nvSpPr>
        <dsp:cNvPr id="0" name=""/>
        <dsp:cNvSpPr/>
      </dsp:nvSpPr>
      <dsp:spPr>
        <a:xfrm>
          <a:off x="1086" y="981238"/>
          <a:ext cx="1365780" cy="589408"/>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a:t>Neo Liberal Policies</a:t>
          </a:r>
        </a:p>
      </dsp:txBody>
      <dsp:txXfrm>
        <a:off x="1086" y="981238"/>
        <a:ext cx="1365780" cy="392939"/>
      </dsp:txXfrm>
    </dsp:sp>
    <dsp:sp modelId="{33703FC0-1CD8-E24E-9E5C-065F48F12BC9}">
      <dsp:nvSpPr>
        <dsp:cNvPr id="0" name=""/>
        <dsp:cNvSpPr/>
      </dsp:nvSpPr>
      <dsp:spPr>
        <a:xfrm>
          <a:off x="280824" y="1374177"/>
          <a:ext cx="1365780" cy="21705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End of subsidies</a:t>
          </a:r>
        </a:p>
        <a:p>
          <a:pPr marL="57150" lvl="1" indent="-57150" algn="l" defTabSz="444500">
            <a:lnSpc>
              <a:spcPct val="90000"/>
            </a:lnSpc>
            <a:spcBef>
              <a:spcPct val="0"/>
            </a:spcBef>
            <a:spcAft>
              <a:spcPct val="15000"/>
            </a:spcAft>
            <a:buChar char="••"/>
          </a:pPr>
          <a:r>
            <a:rPr lang="en-US" sz="1000" kern="1200"/>
            <a:t>Privatization </a:t>
          </a:r>
        </a:p>
        <a:p>
          <a:pPr marL="57150" lvl="1" indent="-57150" algn="l" defTabSz="444500">
            <a:lnSpc>
              <a:spcPct val="90000"/>
            </a:lnSpc>
            <a:spcBef>
              <a:spcPct val="0"/>
            </a:spcBef>
            <a:spcAft>
              <a:spcPct val="15000"/>
            </a:spcAft>
            <a:buChar char="••"/>
          </a:pPr>
          <a:r>
            <a:rPr lang="en-US" sz="1000" kern="1200"/>
            <a:t>End of social programs</a:t>
          </a:r>
        </a:p>
        <a:p>
          <a:pPr marL="57150" lvl="1" indent="-57150" algn="l" defTabSz="444500">
            <a:lnSpc>
              <a:spcPct val="90000"/>
            </a:lnSpc>
            <a:spcBef>
              <a:spcPct val="0"/>
            </a:spcBef>
            <a:spcAft>
              <a:spcPct val="15000"/>
            </a:spcAft>
            <a:buChar char="••"/>
          </a:pPr>
          <a:r>
            <a:rPr lang="en-US" sz="1000" kern="1200"/>
            <a:t>NAFTA: Development in border areas</a:t>
          </a:r>
        </a:p>
      </dsp:txBody>
      <dsp:txXfrm>
        <a:off x="280824" y="1374177"/>
        <a:ext cx="1365780" cy="2170546"/>
      </dsp:txXfrm>
    </dsp:sp>
    <dsp:sp modelId="{9BFDE963-1680-554A-8470-815ED828F292}">
      <dsp:nvSpPr>
        <dsp:cNvPr id="0" name=""/>
        <dsp:cNvSpPr/>
      </dsp:nvSpPr>
      <dsp:spPr>
        <a:xfrm>
          <a:off x="1573914" y="1007688"/>
          <a:ext cx="438940" cy="340039"/>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573914" y="1007688"/>
        <a:ext cx="438940" cy="340039"/>
      </dsp:txXfrm>
    </dsp:sp>
    <dsp:sp modelId="{D941E2AA-005B-F149-918A-9AA8A0BA426A}">
      <dsp:nvSpPr>
        <dsp:cNvPr id="0" name=""/>
        <dsp:cNvSpPr/>
      </dsp:nvSpPr>
      <dsp:spPr>
        <a:xfrm>
          <a:off x="2195056" y="981238"/>
          <a:ext cx="1365780" cy="589408"/>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a:t>Unemployment and Poverty </a:t>
          </a:r>
        </a:p>
      </dsp:txBody>
      <dsp:txXfrm>
        <a:off x="2195056" y="981238"/>
        <a:ext cx="1365780" cy="392939"/>
      </dsp:txXfrm>
    </dsp:sp>
    <dsp:sp modelId="{09648204-3772-764F-A9CC-B15A374FDA7B}">
      <dsp:nvSpPr>
        <dsp:cNvPr id="0" name=""/>
        <dsp:cNvSpPr/>
      </dsp:nvSpPr>
      <dsp:spPr>
        <a:xfrm>
          <a:off x="2474794" y="1421365"/>
          <a:ext cx="1365780" cy="21705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Increase in migration </a:t>
          </a:r>
        </a:p>
        <a:p>
          <a:pPr marL="57150" lvl="1" indent="-57150" algn="l" defTabSz="444500">
            <a:lnSpc>
              <a:spcPct val="90000"/>
            </a:lnSpc>
            <a:spcBef>
              <a:spcPct val="0"/>
            </a:spcBef>
            <a:spcAft>
              <a:spcPct val="15000"/>
            </a:spcAft>
            <a:buChar char="••"/>
          </a:pPr>
          <a:r>
            <a:rPr lang="en-US" sz="1000" kern="1200"/>
            <a:t>from rural to urban</a:t>
          </a:r>
        </a:p>
        <a:p>
          <a:pPr marL="57150" lvl="1" indent="-57150" algn="l" defTabSz="444500">
            <a:lnSpc>
              <a:spcPct val="90000"/>
            </a:lnSpc>
            <a:spcBef>
              <a:spcPct val="0"/>
            </a:spcBef>
            <a:spcAft>
              <a:spcPct val="15000"/>
            </a:spcAft>
            <a:buChar char="••"/>
          </a:pPr>
          <a:r>
            <a:rPr lang="en-US" sz="1000" kern="1200"/>
            <a:t>more vulnerable people seeking to migrate</a:t>
          </a:r>
        </a:p>
        <a:p>
          <a:pPr marL="57150" lvl="1" indent="-57150" algn="l" defTabSz="444500">
            <a:lnSpc>
              <a:spcPct val="90000"/>
            </a:lnSpc>
            <a:spcBef>
              <a:spcPct val="0"/>
            </a:spcBef>
            <a:spcAft>
              <a:spcPct val="15000"/>
            </a:spcAft>
            <a:buChar char="••"/>
          </a:pPr>
          <a:r>
            <a:rPr lang="en-US" sz="1000" kern="1200"/>
            <a:t>Increase in crimes</a:t>
          </a:r>
        </a:p>
        <a:p>
          <a:pPr marL="57150" lvl="1" indent="-57150" algn="l" defTabSz="444500">
            <a:lnSpc>
              <a:spcPct val="90000"/>
            </a:lnSpc>
            <a:spcBef>
              <a:spcPct val="0"/>
            </a:spcBef>
            <a:spcAft>
              <a:spcPct val="15000"/>
            </a:spcAft>
            <a:buChar char="••"/>
          </a:pPr>
          <a:r>
            <a:rPr lang="en-US" sz="1000" kern="1200" dirty="0"/>
            <a:t>Increase in Drug gangs</a:t>
          </a:r>
        </a:p>
      </dsp:txBody>
      <dsp:txXfrm>
        <a:off x="2474794" y="1421365"/>
        <a:ext cx="1365780" cy="2170546"/>
      </dsp:txXfrm>
    </dsp:sp>
    <dsp:sp modelId="{A67466A5-36AF-C440-B06E-6FEB650F7A8B}">
      <dsp:nvSpPr>
        <dsp:cNvPr id="0" name=""/>
        <dsp:cNvSpPr/>
      </dsp:nvSpPr>
      <dsp:spPr>
        <a:xfrm>
          <a:off x="3767883" y="1007688"/>
          <a:ext cx="438940" cy="340039"/>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767883" y="1007688"/>
        <a:ext cx="438940" cy="340039"/>
      </dsp:txXfrm>
    </dsp:sp>
    <dsp:sp modelId="{5B4F5B15-A221-E04B-9D0C-641EB90E06A0}">
      <dsp:nvSpPr>
        <dsp:cNvPr id="0" name=""/>
        <dsp:cNvSpPr/>
      </dsp:nvSpPr>
      <dsp:spPr>
        <a:xfrm>
          <a:off x="4389025" y="981238"/>
          <a:ext cx="1365780" cy="589408"/>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a:t>Stricter Policies to control immmigration </a:t>
          </a:r>
        </a:p>
      </dsp:txBody>
      <dsp:txXfrm>
        <a:off x="4389025" y="981238"/>
        <a:ext cx="1365780" cy="392939"/>
      </dsp:txXfrm>
    </dsp:sp>
    <dsp:sp modelId="{20DF2C4F-B6EB-8148-87D9-83042026D879}">
      <dsp:nvSpPr>
        <dsp:cNvPr id="0" name=""/>
        <dsp:cNvSpPr/>
      </dsp:nvSpPr>
      <dsp:spPr>
        <a:xfrm>
          <a:off x="4668763" y="1374177"/>
          <a:ext cx="1365780" cy="21705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Increase in irregular migration </a:t>
          </a:r>
        </a:p>
        <a:p>
          <a:pPr marL="57150" lvl="1" indent="-57150" algn="l" defTabSz="444500">
            <a:lnSpc>
              <a:spcPct val="90000"/>
            </a:lnSpc>
            <a:spcBef>
              <a:spcPct val="0"/>
            </a:spcBef>
            <a:spcAft>
              <a:spcPct val="15000"/>
            </a:spcAft>
            <a:buChar char="••"/>
          </a:pPr>
          <a:r>
            <a:rPr lang="en-US" sz="1000" kern="1200"/>
            <a:t>increase in vulnerability </a:t>
          </a:r>
        </a:p>
        <a:p>
          <a:pPr marL="57150" lvl="1" indent="-57150" algn="l" defTabSz="444500">
            <a:lnSpc>
              <a:spcPct val="90000"/>
            </a:lnSpc>
            <a:spcBef>
              <a:spcPct val="0"/>
            </a:spcBef>
            <a:spcAft>
              <a:spcPct val="15000"/>
            </a:spcAft>
            <a:buChar char="••"/>
          </a:pPr>
          <a:r>
            <a:rPr lang="en-US" sz="1000" kern="1200"/>
            <a:t>Limited options/ jobs</a:t>
          </a:r>
        </a:p>
        <a:p>
          <a:pPr marL="57150" lvl="1" indent="-57150" algn="l" defTabSz="444500">
            <a:lnSpc>
              <a:spcPct val="90000"/>
            </a:lnSpc>
            <a:spcBef>
              <a:spcPct val="0"/>
            </a:spcBef>
            <a:spcAft>
              <a:spcPct val="15000"/>
            </a:spcAft>
            <a:buChar char="••"/>
          </a:pPr>
          <a:r>
            <a:rPr lang="en-US" sz="1000" kern="1200"/>
            <a:t>Increase in gang activity</a:t>
          </a:r>
        </a:p>
        <a:p>
          <a:pPr marL="57150" lvl="1" indent="-57150" algn="l" defTabSz="444500">
            <a:lnSpc>
              <a:spcPct val="90000"/>
            </a:lnSpc>
            <a:spcBef>
              <a:spcPct val="0"/>
            </a:spcBef>
            <a:spcAft>
              <a:spcPct val="15000"/>
            </a:spcAft>
            <a:buChar char="••"/>
          </a:pPr>
          <a:r>
            <a:rPr lang="en-US" sz="1000" kern="1200"/>
            <a:t>Higher crime rate</a:t>
          </a:r>
        </a:p>
      </dsp:txBody>
      <dsp:txXfrm>
        <a:off x="4668763" y="1374177"/>
        <a:ext cx="1365780" cy="2170546"/>
      </dsp:txXfrm>
    </dsp:sp>
    <dsp:sp modelId="{9DD3BC67-6E91-1F4D-B3C6-444EED679D13}">
      <dsp:nvSpPr>
        <dsp:cNvPr id="0" name=""/>
        <dsp:cNvSpPr/>
      </dsp:nvSpPr>
      <dsp:spPr>
        <a:xfrm>
          <a:off x="5961853" y="1007688"/>
          <a:ext cx="438940" cy="340039"/>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961853" y="1007688"/>
        <a:ext cx="438940" cy="340039"/>
      </dsp:txXfrm>
    </dsp:sp>
    <dsp:sp modelId="{C5743424-4F0F-2D45-99A0-A5864E1086E6}">
      <dsp:nvSpPr>
        <dsp:cNvPr id="0" name=""/>
        <dsp:cNvSpPr/>
      </dsp:nvSpPr>
      <dsp:spPr>
        <a:xfrm>
          <a:off x="6582994" y="981238"/>
          <a:ext cx="1365780" cy="589408"/>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a:t>Calderon's War on Drugs</a:t>
          </a:r>
        </a:p>
      </dsp:txBody>
      <dsp:txXfrm>
        <a:off x="6582994" y="981238"/>
        <a:ext cx="1365780" cy="392939"/>
      </dsp:txXfrm>
    </dsp:sp>
    <dsp:sp modelId="{63424E70-8E3F-7D45-8FA3-225122F3B026}">
      <dsp:nvSpPr>
        <dsp:cNvPr id="0" name=""/>
        <dsp:cNvSpPr/>
      </dsp:nvSpPr>
      <dsp:spPr>
        <a:xfrm>
          <a:off x="6862733" y="1374177"/>
          <a:ext cx="1365780" cy="21705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Increase in the number </a:t>
          </a:r>
        </a:p>
        <a:p>
          <a:pPr marL="57150" lvl="1" indent="-57150" algn="l" defTabSz="444500">
            <a:lnSpc>
              <a:spcPct val="90000"/>
            </a:lnSpc>
            <a:spcBef>
              <a:spcPct val="0"/>
            </a:spcBef>
            <a:spcAft>
              <a:spcPct val="15000"/>
            </a:spcAft>
            <a:buChar char="••"/>
          </a:pPr>
          <a:r>
            <a:rPr lang="en-US" sz="1000" kern="1200"/>
            <a:t>of troops</a:t>
          </a:r>
        </a:p>
        <a:p>
          <a:pPr marL="57150" lvl="1" indent="-57150" algn="l" defTabSz="444500">
            <a:lnSpc>
              <a:spcPct val="90000"/>
            </a:lnSpc>
            <a:spcBef>
              <a:spcPct val="0"/>
            </a:spcBef>
            <a:spcAft>
              <a:spcPct val="15000"/>
            </a:spcAft>
            <a:buChar char="••"/>
          </a:pPr>
          <a:r>
            <a:rPr lang="en-US" sz="1000" kern="1200"/>
            <a:t>Some 28,000 people killed</a:t>
          </a:r>
        </a:p>
        <a:p>
          <a:pPr marL="57150" lvl="1" indent="-57150" algn="l" defTabSz="444500">
            <a:lnSpc>
              <a:spcPct val="90000"/>
            </a:lnSpc>
            <a:spcBef>
              <a:spcPct val="0"/>
            </a:spcBef>
            <a:spcAft>
              <a:spcPct val="15000"/>
            </a:spcAft>
            <a:buChar char="••"/>
          </a:pPr>
          <a:r>
            <a:rPr lang="en-US" sz="1000" kern="1200"/>
            <a:t>in drug-related violence</a:t>
          </a:r>
        </a:p>
        <a:p>
          <a:pPr marL="57150" lvl="1" indent="-57150" algn="l" defTabSz="444500">
            <a:lnSpc>
              <a:spcPct val="90000"/>
            </a:lnSpc>
            <a:spcBef>
              <a:spcPct val="0"/>
            </a:spcBef>
            <a:spcAft>
              <a:spcPct val="15000"/>
            </a:spcAft>
            <a:buChar char="••"/>
          </a:pPr>
          <a:r>
            <a:rPr lang="en-US" sz="1000" kern="1200"/>
            <a:t>Higher human rights abuses</a:t>
          </a:r>
        </a:p>
        <a:p>
          <a:pPr marL="57150" lvl="1" indent="-57150" algn="l" defTabSz="444500">
            <a:lnSpc>
              <a:spcPct val="90000"/>
            </a:lnSpc>
            <a:spcBef>
              <a:spcPct val="0"/>
            </a:spcBef>
            <a:spcAft>
              <a:spcPct val="15000"/>
            </a:spcAft>
            <a:buChar char="••"/>
          </a:pPr>
          <a:r>
            <a:rPr lang="en-US" sz="1000" kern="1200"/>
            <a:t>Increase in Kiddnapping</a:t>
          </a:r>
        </a:p>
        <a:p>
          <a:pPr marL="57150" lvl="1" indent="-57150" algn="l" defTabSz="444500">
            <a:lnSpc>
              <a:spcPct val="90000"/>
            </a:lnSpc>
            <a:spcBef>
              <a:spcPct val="0"/>
            </a:spcBef>
            <a:spcAft>
              <a:spcPct val="15000"/>
            </a:spcAft>
            <a:buChar char="••"/>
          </a:pPr>
          <a:r>
            <a:rPr lang="en-US" sz="1000" kern="1200"/>
            <a:t>Increase in human trafficking</a:t>
          </a:r>
        </a:p>
      </dsp:txBody>
      <dsp:txXfrm>
        <a:off x="6862733" y="1374177"/>
        <a:ext cx="1365780" cy="21705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3C1DB-9115-F140-9F56-91350B9D4643}" type="datetimeFigureOut">
              <a:rPr lang="en-US" smtClean="0"/>
              <a:pPr/>
              <a:t>12/8/10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4370E-9055-F443-8740-754B00E4F30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3587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did we get here?  I’d like to explain some important parts of the story for the Mexico case.</a:t>
            </a:r>
          </a:p>
          <a:p>
            <a:r>
              <a:rPr lang="en-US" baseline="0" dirty="0" smtClean="0"/>
              <a:t>The rise of Neoliberal policies has led to the deterioration of the Mexican fabric.</a:t>
            </a:r>
          </a:p>
          <a:p>
            <a:r>
              <a:rPr lang="en-US" baseline="0" dirty="0" smtClean="0"/>
              <a:t>-human trafficking is a poverty related issue.  People who were once vulnerable are now </a:t>
            </a:r>
            <a:r>
              <a:rPr lang="en-US" baseline="0" smtClean="0"/>
              <a:t>crippled.s</a:t>
            </a:r>
            <a:endParaRPr lang="en-US" dirty="0"/>
          </a:p>
        </p:txBody>
      </p:sp>
      <p:sp>
        <p:nvSpPr>
          <p:cNvPr id="4" name="Slide Number Placeholder 3"/>
          <p:cNvSpPr>
            <a:spLocks noGrp="1"/>
          </p:cNvSpPr>
          <p:nvPr>
            <p:ph type="sldNum" sz="quarter" idx="10"/>
          </p:nvPr>
        </p:nvSpPr>
        <p:spPr/>
        <p:txBody>
          <a:bodyPr/>
          <a:lstStyle/>
          <a:p>
            <a:fld id="{7D14370E-9055-F443-8740-754B00E4F308}"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696163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 table/</a:t>
            </a:r>
            <a:r>
              <a:rPr lang="en-US" baseline="0" dirty="0" smtClean="0"/>
              <a:t> Chart? As visual?</a:t>
            </a:r>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Source: </a:t>
            </a:r>
            <a:r>
              <a:rPr lang="en-US" dirty="0" err="1" smtClean="0"/>
              <a:t>http://www.ucl.ac.uk/spp/research/research-projects/nchr/nchr_index</a:t>
            </a:r>
            <a:endParaRPr lang="en-US" dirty="0" smtClean="0"/>
          </a:p>
          <a:p>
            <a:r>
              <a:rPr lang="en-US" dirty="0" smtClean="0"/>
              <a:t>NHCR index: Measures</a:t>
            </a:r>
            <a:r>
              <a:rPr lang="en-US" baseline="0" dirty="0" smtClean="0"/>
              <a:t> </a:t>
            </a:r>
            <a:r>
              <a:rPr lang="en-US" dirty="0" smtClean="0"/>
              <a:t>the commitment of states to core human rights and humanitarian law treaties across the globe. </a:t>
            </a:r>
          </a:p>
          <a:p>
            <a:endParaRPr lang="en-US" dirty="0" smtClean="0"/>
          </a:p>
          <a:p>
            <a:r>
              <a:rPr lang="en-US" dirty="0" smtClean="0"/>
              <a:t>Low commitment (red)</a:t>
            </a:r>
          </a:p>
          <a:p>
            <a:r>
              <a:rPr lang="en-US" dirty="0" smtClean="0"/>
              <a:t>Medium commitment (yellow)</a:t>
            </a:r>
          </a:p>
          <a:p>
            <a:r>
              <a:rPr lang="en-US" dirty="0" smtClean="0"/>
              <a:t>High commitment (green)</a:t>
            </a:r>
          </a:p>
          <a:p>
            <a:endParaRPr lang="en-US" dirty="0" smtClean="0"/>
          </a:p>
          <a:p>
            <a:r>
              <a:rPr lang="en-US" dirty="0" smtClean="0"/>
              <a:t>The International convention on the Protection of the  Rights of All Migrants and Members of their Families – ICRMW  (1998)</a:t>
            </a:r>
          </a:p>
          <a:p>
            <a:r>
              <a:rPr lang="en-US" dirty="0" smtClean="0"/>
              <a:t>Convention against Transnational Organized Crime (2003)</a:t>
            </a:r>
          </a:p>
          <a:p>
            <a:r>
              <a:rPr lang="en-US" dirty="0" smtClean="0"/>
              <a:t>Protocol To Prevent, Suppress And Punish Trafficking In Persons, Especially Women And Children, Supplementing The United Nations Convention Against Transnational Organized Crime.</a:t>
            </a:r>
          </a:p>
          <a:p>
            <a:r>
              <a:rPr lang="en-US" dirty="0" smtClean="0"/>
              <a:t>Convention on the Elimination of all Forms of Discrimination against Women </a:t>
            </a:r>
          </a:p>
          <a:p>
            <a:r>
              <a:rPr lang="en-US" dirty="0" smtClean="0"/>
              <a:t>ILO Convention No. 29 (1930), the Forced </a:t>
            </a:r>
            <a:r>
              <a:rPr lang="en-US" dirty="0" err="1" smtClean="0"/>
              <a:t>Labour</a:t>
            </a:r>
            <a:r>
              <a:rPr lang="en-US" dirty="0" smtClean="0"/>
              <a:t> Convention (1934), and ILO Convention no. 105 (1957), the Abolition of Forced </a:t>
            </a:r>
            <a:r>
              <a:rPr lang="en-US" dirty="0" err="1" smtClean="0"/>
              <a:t>Labour</a:t>
            </a:r>
            <a:r>
              <a:rPr lang="en-US" dirty="0" smtClean="0"/>
              <a:t> Convention (1959)</a:t>
            </a:r>
          </a:p>
          <a:p>
            <a:r>
              <a:rPr lang="en-US" dirty="0" smtClean="0"/>
              <a:t>UN Convention and Protocol on  Refugees (2000)</a:t>
            </a:r>
          </a:p>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HRW http://www.hrw.org/en/node/62433/section/2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 </a:t>
            </a:r>
            <a:r>
              <a:rPr lang="en-US" b="1" dirty="0" smtClean="0"/>
              <a:t>Mexico's official human rights organ</a:t>
            </a:r>
            <a:r>
              <a:rPr lang="en-US" dirty="0" smtClean="0"/>
              <a:t>, is failing to live up to its promise.</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The CNDH </a:t>
            </a:r>
            <a:r>
              <a:rPr lang="en-US" b="1" dirty="0" smtClean="0"/>
              <a:t>providing detailed information and usefully documenting </a:t>
            </a:r>
            <a:r>
              <a:rPr lang="en-US" dirty="0" smtClean="0"/>
              <a:t>some systemic obstacles to human rights progress.  </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establishing </a:t>
            </a:r>
            <a:r>
              <a:rPr lang="en-US" b="1" dirty="0" smtClean="0"/>
              <a:t>offices in key</a:t>
            </a:r>
            <a:r>
              <a:rPr lang="en-US" dirty="0" smtClean="0"/>
              <a:t> locations throughout the country in recent years, </a:t>
            </a:r>
            <a:r>
              <a:rPr lang="en-US" b="1" dirty="0" smtClean="0"/>
              <a:t>making it easier for these victims to denounce violations </a:t>
            </a:r>
            <a:r>
              <a:rPr lang="en-US" dirty="0" smtClean="0"/>
              <a:t>and to </a:t>
            </a:r>
            <a:r>
              <a:rPr lang="en-US" b="1" dirty="0" smtClean="0"/>
              <a:t>investigate </a:t>
            </a:r>
            <a:r>
              <a:rPr lang="en-US" dirty="0" smtClean="0"/>
              <a:t>the denunciations effectively.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Criticisms: </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b="1" dirty="0" smtClean="0"/>
              <a:t>actually securing remedies and promoting </a:t>
            </a:r>
            <a:r>
              <a:rPr lang="en-US" dirty="0" smtClean="0"/>
              <a:t>reforms to improve human rights record, performance has been disappointing.</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err="1" smtClean="0"/>
              <a:t>CNDH</a:t>
            </a:r>
            <a:r>
              <a:rPr lang="en-US" baseline="0" dirty="0" err="1" smtClean="0"/>
              <a:t>s</a:t>
            </a:r>
            <a:r>
              <a:rPr lang="en-US" baseline="0" dirty="0" smtClean="0"/>
              <a:t> officials tend to abandon reports once they do recommendations.</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they claim they are not authorized to monitor prosecutors when in fact they are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r>
              <a:rPr lang="en-US" b="1" baseline="0" dirty="0" smtClean="0"/>
              <a:t> Not because of lack of $$$ </a:t>
            </a:r>
            <a:r>
              <a:rPr lang="en-US" dirty="0" smtClean="0"/>
              <a:t>by far </a:t>
            </a:r>
            <a:r>
              <a:rPr lang="en-US" b="1" dirty="0" smtClean="0"/>
              <a:t>the largest of any ombudsman's office in the Americas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 TEXT OUT!!!</a:t>
            </a:r>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Tier 2: </a:t>
            </a:r>
          </a:p>
          <a:p>
            <a:r>
              <a:rPr lang="en-US" baseline="0" dirty="0" smtClean="0"/>
              <a:t>The </a:t>
            </a:r>
            <a:r>
              <a:rPr lang="en-US" baseline="0" dirty="0" err="1" smtClean="0"/>
              <a:t>gov</a:t>
            </a:r>
            <a:r>
              <a:rPr lang="en-US" baseline="0" dirty="0" smtClean="0"/>
              <a:t>. of Mexico does not fully comply with the minimum standards for the elimination of </a:t>
            </a:r>
            <a:r>
              <a:rPr lang="en-US" baseline="0" dirty="0" err="1" smtClean="0"/>
              <a:t>traffickingl</a:t>
            </a:r>
            <a:r>
              <a:rPr lang="en-US" baseline="0" dirty="0" smtClean="0"/>
              <a:t> however, is is making significant efforts to do so..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Mexico is a </a:t>
            </a:r>
            <a:r>
              <a:rPr lang="en-US" u="sng" dirty="0" smtClean="0"/>
              <a:t>source, transit, and destination country </a:t>
            </a:r>
            <a:r>
              <a:rPr lang="en-US" dirty="0" smtClean="0"/>
              <a:t>for persons trafficked for the purposes of commercial or sexual exploitation and forced labor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a US State Department report released in 2009, child-sex tourism continues to grow in Mexican northern border cities such as Tijuana and Juarez.</a:t>
            </a:r>
          </a:p>
          <a:p>
            <a:r>
              <a:rPr lang="en-US" dirty="0" smtClean="0"/>
              <a:t>South Americans, the Caribbean, Easter Europe, and Asia are trafficked into Mexico or to the US for sexual or labor exploitation </a:t>
            </a:r>
          </a:p>
          <a:p>
            <a:r>
              <a:rPr lang="en-US" dirty="0" smtClean="0"/>
              <a:t>Mexican men and boys are trafficked from the south to the north for labor exploitation and into the United States</a:t>
            </a:r>
          </a:p>
          <a:p>
            <a:r>
              <a:rPr lang="en-US" dirty="0" smtClean="0"/>
              <a:t>32 billion – Total yearly profits generated by the human trafficking industry (ILO)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vulnerable are women and children, indigenous persons, and undocumented migrants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14,500 - 17,500 – Number of foreign nationals trafficked into the United States every year.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Victims are lured with job offers from rural areas to urban areas, border and tourist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has also been an increase in child sex tourism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than 20,000 Mexican children are victims of sex trafficking each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Cancun and Acapulco are also popular child sex-tourism destination. The report said: "Foreign child-sex tourists arrive most often from the United States, Canada and western Europe."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Source:http://www.fbi.gov/news/stories/2006/june/humantrafficking_061206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big is the problem? Very big. According to the State Department, up to two million people are trafficked worldwide every year, with an estimated 15,000 to 18,000 in the U.S., causing untold suffering.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are victims “recruited”? Sometimes by force, but usually by fraud. Victims are lured away from family and friends by the promise of a better life, often in another country. For traffickers, there’s no shortage of victims—people eager for higher-paying jobs and other opportunities in distant cities and nations.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kinds of work are victims forced to do? Both legal and illegal. Everything from prostitution to exotic dancing…from street peddling to housekeeping…from child care to construction and landscaping. Some victims are forced to work in restaurants and factories and are drawn into servile marriages and various criminal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are victims controlled? Many different ways: physically, through beatings, burnings, rapes, and starvation; emotionally, through isolation, psychological abuse, drug dependency, and threats against family members in home countries; and financially, through debt bondage and threat of deportation.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Escape is difficult because victims are often “invisible”—in the U.S., for example, victims typically don’t speak English; they’re afraid to approach authorities because they don’t want to be deported; and they have no idea where they are or how to get help.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about the traffickers? In the U.S., they’re often members of the victim’s own ethnic or national community…are here legally and maintain close contact with their home country…may be fluent in English and a native language…and may have greater social or political status in their home country than their victims.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FECE330-0EEF-4E50-9463-024B081628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14370E-9055-F443-8740-754B00E4F30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http://www.stratfor.com/weekly/20091209_mexico_war_cartels_2009?fn=8616243288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STRATFOR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military source in Tamaulipas said the Zetas, a brutal gang led by a former Mexican soldier named </a:t>
            </a:r>
            <a:r>
              <a:rPr lang="en-US" dirty="0" err="1" smtClean="0"/>
              <a:t>Heriberto</a:t>
            </a:r>
            <a:r>
              <a:rPr lang="en-US" dirty="0" smtClean="0"/>
              <a:t> </a:t>
            </a:r>
            <a:r>
              <a:rPr lang="en-US" dirty="0" err="1" smtClean="0"/>
              <a:t>Lazcano</a:t>
            </a:r>
            <a:r>
              <a:rPr lang="en-US" dirty="0" smtClean="0"/>
              <a:t>, known as "the Executioner," were behind the killings. Former</a:t>
            </a:r>
            <a:r>
              <a:rPr lang="en-US" baseline="0" dirty="0" smtClean="0"/>
              <a:t> special forces – </a:t>
            </a:r>
            <a:r>
              <a:rPr lang="en-US" baseline="0" dirty="0" err="1" smtClean="0"/>
              <a:t>Grupo</a:t>
            </a:r>
            <a:r>
              <a:rPr lang="en-US" baseline="0" dirty="0" smtClean="0"/>
              <a:t> </a:t>
            </a:r>
            <a:r>
              <a:rPr lang="en-US" baseline="0" dirty="0" err="1" smtClean="0"/>
              <a:t>anfibio</a:t>
            </a:r>
            <a:r>
              <a:rPr lang="en-US" baseline="0" dirty="0" smtClean="0"/>
              <a:t> de </a:t>
            </a:r>
            <a:r>
              <a:rPr lang="en-US" baseline="0" dirty="0" err="1" smtClean="0"/>
              <a:t>fuerzas</a:t>
            </a:r>
            <a:r>
              <a:rPr lang="en-US" baseline="0" dirty="0" smtClean="0"/>
              <a:t> </a:t>
            </a:r>
            <a:r>
              <a:rPr lang="en-US" baseline="0" dirty="0" err="1" smtClean="0"/>
              <a:t>especiales</a:t>
            </a:r>
            <a:r>
              <a:rPr lang="en-US" baseline="0" dirty="0" smtClean="0"/>
              <a:t> trained by CIA, </a:t>
            </a:r>
            <a:r>
              <a:rPr lang="en-US" baseline="0" dirty="0" err="1" smtClean="0"/>
              <a:t>escuela</a:t>
            </a:r>
            <a:r>
              <a:rPr lang="en-US" baseline="0" dirty="0" smtClean="0"/>
              <a:t> de </a:t>
            </a:r>
            <a:r>
              <a:rPr lang="en-US" baseline="0" dirty="0" err="1" smtClean="0"/>
              <a:t>las</a:t>
            </a:r>
            <a:r>
              <a:rPr lang="en-US" baseline="0" dirty="0" smtClean="0"/>
              <a:t> </a:t>
            </a:r>
            <a:r>
              <a:rPr lang="en-US" baseline="0" dirty="0" err="1" smtClean="0"/>
              <a:t>americas</a:t>
            </a:r>
            <a:r>
              <a:rPr lang="en-US" baseline="0" dirty="0" smtClean="0"/>
              <a:t>, </a:t>
            </a:r>
            <a:r>
              <a:rPr lang="en-US" baseline="0" dirty="0" err="1" smtClean="0"/>
              <a:t>israelia</a:t>
            </a:r>
            <a:r>
              <a:rPr lang="en-US" baseline="0" dirty="0" smtClean="0"/>
              <a:t> </a:t>
            </a:r>
            <a:r>
              <a:rPr lang="en-US" baseline="0" dirty="0" err="1" smtClean="0"/>
              <a:t>rmed</a:t>
            </a:r>
            <a:r>
              <a:rPr lang="en-US" baseline="0" dirty="0" smtClean="0"/>
              <a:t> forces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Fights</a:t>
            </a:r>
            <a:r>
              <a:rPr lang="en-US" baseline="0" dirty="0" smtClean="0"/>
              <a:t> between los Zetas and the </a:t>
            </a:r>
            <a:r>
              <a:rPr lang="en-US" baseline="0" dirty="0" err="1" smtClean="0"/>
              <a:t>gul</a:t>
            </a:r>
            <a:r>
              <a:rPr lang="en-US" baseline="0" dirty="0" smtClean="0"/>
              <a:t> cartel have resulted in an increase of violence. In addition, the gulf cartel and the </a:t>
            </a:r>
            <a:r>
              <a:rPr lang="en-US" baseline="0" dirty="0" err="1" smtClean="0"/>
              <a:t>sinaloa</a:t>
            </a:r>
            <a:r>
              <a:rPr lang="en-US" baseline="0" dirty="0" smtClean="0"/>
              <a:t> cartel and la </a:t>
            </a:r>
            <a:r>
              <a:rPr lang="en-US" baseline="0" dirty="0" err="1" smtClean="0"/>
              <a:t>familia</a:t>
            </a:r>
            <a:r>
              <a:rPr lang="en-US" baseline="0" dirty="0" smtClean="0"/>
              <a:t> have united to form the New federation against los Zetas.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PBS</a:t>
            </a:r>
            <a:r>
              <a:rPr lang="en-US" baseline="0" dirty="0" smtClean="0"/>
              <a:t> </a:t>
            </a:r>
            <a:r>
              <a:rPr lang="en-US" dirty="0" smtClean="0"/>
              <a:t>VIDEO</a:t>
            </a:r>
            <a:r>
              <a:rPr lang="en-US" baseline="0" dirty="0" smtClean="0"/>
              <a:t> and interview with journalist about the </a:t>
            </a:r>
            <a:r>
              <a:rPr lang="en-US" dirty="0" smtClean="0"/>
              <a:t>72 migrants</a:t>
            </a:r>
            <a:r>
              <a:rPr lang="en-US" baseline="0" dirty="0" smtClean="0"/>
              <a:t> in </a:t>
            </a:r>
            <a:r>
              <a:rPr lang="en-US" baseline="0" dirty="0" err="1" smtClean="0"/>
              <a:t>tamaulipas</a:t>
            </a:r>
            <a:r>
              <a:rPr lang="en-US" baseline="0" dirty="0" smtClean="0"/>
              <a:t>: </a:t>
            </a:r>
            <a:r>
              <a:rPr lang="en-US" dirty="0" smtClean="0"/>
              <a:t>http://</a:t>
            </a:r>
            <a:r>
              <a:rPr lang="en-US" dirty="0" err="1" smtClean="0"/>
              <a:t>www.youtube.com/watch?v</a:t>
            </a:r>
            <a:r>
              <a:rPr lang="en-US" dirty="0" smtClean="0"/>
              <a:t>=wA7cy9RAMa0</a:t>
            </a:r>
          </a:p>
          <a:p>
            <a:endParaRPr lang="en-US" baseline="0" dirty="0" smtClean="0"/>
          </a:p>
          <a:p>
            <a:r>
              <a:rPr lang="en-US" baseline="0" dirty="0" smtClean="0"/>
              <a:t>Biggest since </a:t>
            </a:r>
            <a:r>
              <a:rPr lang="en-US" baseline="0" dirty="0" err="1" smtClean="0"/>
              <a:t>calderon’s</a:t>
            </a:r>
            <a:r>
              <a:rPr lang="en-US" baseline="0" dirty="0" smtClean="0"/>
              <a:t> war on drugs </a:t>
            </a:r>
          </a:p>
          <a:p>
            <a:r>
              <a:rPr lang="en-US" baseline="0" dirty="0" smtClean="0"/>
              <a:t>Trans-migrants National human rights committee</a:t>
            </a:r>
          </a:p>
          <a:p>
            <a:r>
              <a:rPr lang="en-US" baseline="0" dirty="0" smtClean="0"/>
              <a:t>9000 kidnappings in the past 6 months </a:t>
            </a:r>
          </a:p>
          <a:p>
            <a:r>
              <a:rPr lang="en-US" baseline="0" dirty="0" smtClean="0"/>
              <a:t>Stateless people </a:t>
            </a:r>
          </a:p>
          <a:p>
            <a:r>
              <a:rPr lang="en-US" baseline="0" dirty="0" smtClean="0"/>
              <a:t>Drug cartel violence: organized crime has taken control more and more of the smuggling of trafficking and humans </a:t>
            </a:r>
          </a:p>
          <a:p>
            <a:r>
              <a:rPr lang="en-US" baseline="0" dirty="0" smtClean="0"/>
              <a:t>Business model of the drug traffickers expanding into other areas</a:t>
            </a:r>
          </a:p>
          <a:p>
            <a:r>
              <a:rPr lang="en-US" baseline="0" dirty="0" smtClean="0"/>
              <a:t>Use the same routes and bribe the same officials </a:t>
            </a:r>
          </a:p>
          <a:p>
            <a:r>
              <a:rPr lang="en-US" baseline="0" dirty="0" smtClean="0"/>
              <a:t>4 years since war on drug</a:t>
            </a:r>
          </a:p>
          <a:p>
            <a:r>
              <a:rPr lang="en-US" baseline="0" dirty="0" smtClean="0"/>
              <a:t>Policy is not working when we see violence that continues to grow and also the power of the drug cartels </a:t>
            </a:r>
          </a:p>
          <a:p>
            <a:r>
              <a:rPr lang="en-US" baseline="0" dirty="0" smtClean="0"/>
              <a:t>Spreading of violence – a symbol of success? </a:t>
            </a:r>
          </a:p>
          <a:p>
            <a:r>
              <a:rPr lang="en-US" baseline="0" dirty="0" smtClean="0"/>
              <a:t>Lack of due process – insecurity </a:t>
            </a:r>
          </a:p>
          <a:p>
            <a:r>
              <a:rPr lang="en-US" baseline="0" dirty="0" smtClean="0"/>
              <a:t>For Mexicans: regions where the security is a code red </a:t>
            </a:r>
          </a:p>
          <a:p>
            <a:r>
              <a:rPr lang="en-US" baseline="0" dirty="0" smtClean="0"/>
              <a:t>Ordinary citizens are feeling this fight against organized crime </a:t>
            </a:r>
          </a:p>
          <a:p>
            <a:r>
              <a:rPr lang="en-US" baseline="0" dirty="0" smtClean="0"/>
              <a:t>Corruption </a:t>
            </a:r>
          </a:p>
          <a:p>
            <a:r>
              <a:rPr lang="en-US" baseline="0" dirty="0" smtClean="0"/>
              <a:t>78% of people don’t report the crimes </a:t>
            </a:r>
          </a:p>
          <a:p>
            <a:r>
              <a:rPr lang="en-US" baseline="0" dirty="0" smtClean="0"/>
              <a:t>Organized crime has penetrated the different bodies of government </a:t>
            </a:r>
          </a:p>
          <a:p>
            <a:r>
              <a:rPr lang="en-US" baseline="0" dirty="0" smtClean="0"/>
              <a:t>Changing the policy </a:t>
            </a:r>
          </a:p>
          <a:p>
            <a:r>
              <a:rPr lang="en-US" baseline="0" dirty="0" smtClean="0"/>
              <a:t>Series of public dialogues to discuss the strategy </a:t>
            </a:r>
          </a:p>
          <a:p>
            <a:r>
              <a:rPr lang="en-US" baseline="0" dirty="0" smtClean="0"/>
              <a:t>How to improve the strategy? </a:t>
            </a:r>
          </a:p>
          <a:p>
            <a:r>
              <a:rPr lang="en-US" baseline="0" dirty="0" smtClean="0"/>
              <a:t>Open to a discussion about legalization </a:t>
            </a:r>
          </a:p>
          <a:p>
            <a:r>
              <a:rPr lang="en-US" baseline="0" dirty="0" smtClean="0"/>
              <a:t>Most population against legalization </a:t>
            </a:r>
          </a:p>
          <a:p>
            <a:endParaRPr lang="en-US" baseline="0" dirty="0" smtClean="0"/>
          </a:p>
          <a:p>
            <a:r>
              <a:rPr lang="en-US" baseline="0" dirty="0" smtClean="0"/>
              <a:t> Source about kidnappings: http://www.lamnews.com/mexico_world_leader_with_6,000_kidnappings_a_year.htm</a:t>
            </a:r>
          </a:p>
          <a:p>
            <a:r>
              <a:rPr lang="en-US" baseline="0" dirty="0" smtClean="0"/>
              <a:t>Most kidnap victims survive, but a growing number simply vanish, private investigator Max Morales said. He has worked on hundreds of kidnappings over the last 20 years, and says the crimes are increasingly going awry as petty thugs take up what was once the province of organized gangs.</a:t>
            </a:r>
          </a:p>
          <a:p>
            <a:endParaRPr lang="en-US" baseline="0" dirty="0" smtClean="0"/>
          </a:p>
          <a:p>
            <a:r>
              <a:rPr lang="en-US" baseline="0" dirty="0" smtClean="0"/>
              <a:t>The federal government could not provide nationwide figures on missing people, but the Mexico City Attorney General's office alone has posted more than 4,000 pictures of people reported missing in the capital in the past year who have not been found.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estimated 6000 people are kidnapped per year (Source: nonprofit Citizens' Institute for Crime Studies)</a:t>
            </a:r>
          </a:p>
          <a:p>
            <a:endParaRPr lang="en-US" baseline="0" dirty="0" smtClean="0"/>
          </a:p>
          <a:p>
            <a:endParaRPr lang="en-US" baseline="0" dirty="0" smtClean="0"/>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practical terms, many states including Tamaulipas 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Nuevo Leon have requested significant numbers of troops to augment the federal garrisons already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only to see their requests go unanswered because of the lack of available troops.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Business model of the drug traffickers expanding into other areas such as kidnappings, carjacking, extortion and human trafficking</a:t>
            </a:r>
          </a:p>
          <a:p>
            <a:r>
              <a:rPr lang="en-US" dirty="0" smtClean="0"/>
              <a:t>Organized crime has taken control more and more of the smuggling of trafficking and humans </a:t>
            </a:r>
          </a:p>
          <a:p>
            <a:r>
              <a:rPr lang="en-US" dirty="0" smtClean="0"/>
              <a:t>An estimated 6000 people are kidnapped per year</a:t>
            </a:r>
          </a:p>
          <a:p>
            <a:r>
              <a:rPr lang="en-US" dirty="0" smtClean="0"/>
              <a:t>Migrants on route to the US  fall pray to human rights abuses by drug gangs and even by law enforcement authorities </a:t>
            </a:r>
          </a:p>
          <a:p>
            <a:r>
              <a:rPr lang="en-US" dirty="0" smtClean="0"/>
              <a:t>Traffickers use the same routes and bribe the same officials to traffic people as well as drugs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ECE330-0EEF-4E50-9463-024B081628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a:t>
            </a:r>
            <a:r>
              <a:rPr lang="en-US" baseline="0" dirty="0" smtClean="0"/>
              <a:t> (Start at 50)</a:t>
            </a:r>
          </a:p>
          <a:p>
            <a:r>
              <a:rPr lang="en-US" baseline="0" dirty="0" smtClean="0"/>
              <a:t>Another revenue stream you diversify</a:t>
            </a:r>
          </a:p>
          <a:p>
            <a:pPr>
              <a:buFontTx/>
              <a:buChar char="-"/>
            </a:pPr>
            <a:r>
              <a:rPr lang="en-US" baseline="0" dirty="0" smtClean="0"/>
              <a:t>Drug enforcement administration because the cartels are coming </a:t>
            </a:r>
            <a:r>
              <a:rPr lang="en-US" baseline="0" dirty="0" err="1" smtClean="0"/>
              <a:t>unner</a:t>
            </a:r>
            <a:r>
              <a:rPr lang="en-US" baseline="0" dirty="0" smtClean="0"/>
              <a:t> so much pressure in regards the drug business </a:t>
            </a:r>
          </a:p>
          <a:p>
            <a:pPr>
              <a:buFontTx/>
              <a:buChar char="-"/>
            </a:pPr>
            <a:r>
              <a:rPr lang="en-US" baseline="0" dirty="0" smtClean="0"/>
              <a:t>People on the ground: flexing their muscles </a:t>
            </a:r>
          </a:p>
          <a:p>
            <a:pPr>
              <a:buFontTx/>
              <a:buChar char="-"/>
            </a:pPr>
            <a:r>
              <a:rPr lang="en-US" baseline="0" dirty="0" smtClean="0"/>
              <a:t>HT multibillion $$ business </a:t>
            </a:r>
          </a:p>
          <a:p>
            <a:pPr>
              <a:buFontTx/>
              <a:buChar char="-"/>
            </a:pPr>
            <a:r>
              <a:rPr lang="en-US" baseline="0" dirty="0" smtClean="0"/>
              <a:t> 10 – 14 billion $ in drug</a:t>
            </a:r>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irregular migrants are at risk of abuse, but women and children are especially vulnerable.</a:t>
            </a:r>
          </a:p>
          <a:p>
            <a:r>
              <a:rPr lang="en-US" dirty="0" smtClean="0"/>
              <a:t>Criminals and corrupt public officials target women and children for trafficking and sexual assault.</a:t>
            </a:r>
          </a:p>
          <a:p>
            <a:r>
              <a:rPr lang="en-US" dirty="0" smtClean="0"/>
              <a:t>As many as 6 in 10 women and girl migrants experience sexual violence during the journey.</a:t>
            </a:r>
          </a:p>
          <a:p>
            <a:r>
              <a:rPr lang="en-US" dirty="0" smtClean="0"/>
              <a:t>Women migrants rarely report sexual violence and are very unlikely to file criminal complaints.</a:t>
            </a:r>
          </a:p>
          <a:p>
            <a:r>
              <a:rPr lang="en-US" dirty="0" err="1" smtClean="0"/>
              <a:t>cerca</a:t>
            </a:r>
            <a:r>
              <a:rPr lang="en-US" dirty="0" smtClean="0"/>
              <a:t> de </a:t>
            </a:r>
            <a:r>
              <a:rPr lang="en-US" dirty="0" err="1" smtClean="0"/>
              <a:t>cuatro</a:t>
            </a:r>
            <a:r>
              <a:rPr lang="en-US" dirty="0" smtClean="0"/>
              <a:t> </a:t>
            </a:r>
            <a:r>
              <a:rPr lang="en-US" dirty="0" err="1" smtClean="0"/>
              <a:t>millones</a:t>
            </a:r>
            <a:r>
              <a:rPr lang="en-US" dirty="0" smtClean="0"/>
              <a:t> de </a:t>
            </a:r>
            <a:r>
              <a:rPr lang="en-US" dirty="0" err="1" smtClean="0"/>
              <a:t>mexicanos</a:t>
            </a:r>
            <a:r>
              <a:rPr lang="en-US" dirty="0" smtClean="0"/>
              <a:t> en </a:t>
            </a:r>
            <a:r>
              <a:rPr lang="en-US" dirty="0" err="1" smtClean="0"/>
              <a:t>ese</a:t>
            </a:r>
            <a:r>
              <a:rPr lang="en-US" dirty="0" smtClean="0"/>
              <a:t> </a:t>
            </a:r>
            <a:r>
              <a:rPr lang="en-US" dirty="0" err="1" smtClean="0"/>
              <a:t>país</a:t>
            </a:r>
            <a:r>
              <a:rPr lang="en-US" dirty="0" smtClean="0"/>
              <a:t> </a:t>
            </a:r>
            <a:r>
              <a:rPr lang="en-US" dirty="0" err="1" smtClean="0"/>
              <a:t>padecen</a:t>
            </a:r>
            <a:r>
              <a:rPr lang="en-US" dirty="0" smtClean="0"/>
              <a:t> </a:t>
            </a:r>
            <a:r>
              <a:rPr lang="en-US" dirty="0" err="1" smtClean="0"/>
              <a:t>pobreza</a:t>
            </a:r>
            <a:r>
              <a:rPr lang="en-US" dirty="0" smtClean="0"/>
              <a:t> </a:t>
            </a:r>
            <a:r>
              <a:rPr lang="en-US" dirty="0" err="1" smtClean="0"/>
              <a:t>y</a:t>
            </a:r>
            <a:r>
              <a:rPr lang="en-US" dirty="0" smtClean="0"/>
              <a:t> </a:t>
            </a:r>
            <a:r>
              <a:rPr lang="en-US" dirty="0" err="1" smtClean="0"/>
              <a:t>otros</a:t>
            </a:r>
            <a:r>
              <a:rPr lang="en-US" dirty="0" smtClean="0"/>
              <a:t> </a:t>
            </a:r>
            <a:r>
              <a:rPr lang="en-US" dirty="0" err="1" smtClean="0"/>
              <a:t>cinco</a:t>
            </a:r>
            <a:r>
              <a:rPr lang="en-US" dirty="0" smtClean="0"/>
              <a:t> </a:t>
            </a:r>
            <a:r>
              <a:rPr lang="en-US" dirty="0" err="1" smtClean="0"/>
              <a:t>millones</a:t>
            </a:r>
            <a:r>
              <a:rPr lang="en-US" dirty="0" smtClean="0"/>
              <a:t> </a:t>
            </a:r>
            <a:r>
              <a:rPr lang="en-US" dirty="0" err="1" smtClean="0"/>
              <a:t>carecen</a:t>
            </a:r>
            <a:r>
              <a:rPr lang="en-US" dirty="0" smtClean="0"/>
              <a:t> de </a:t>
            </a:r>
            <a:r>
              <a:rPr lang="en-US" dirty="0" err="1" smtClean="0"/>
              <a:t>seguridad</a:t>
            </a:r>
            <a:r>
              <a:rPr lang="en-US" dirty="0" smtClean="0"/>
              <a:t> social.</a:t>
            </a:r>
          </a:p>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not go in depth </a:t>
            </a:r>
          </a:p>
          <a:p>
            <a:r>
              <a:rPr lang="en-US" dirty="0" smtClean="0"/>
              <a:t>Use it as</a:t>
            </a:r>
            <a:r>
              <a:rPr lang="en-US" baseline="0" dirty="0" smtClean="0"/>
              <a:t> a conclusion and to go into recommendations </a:t>
            </a:r>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14370E-9055-F443-8740-754B00E4F30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let’s look at the text book definition of neo-liberalism</a:t>
            </a:r>
            <a:endParaRPr lang="en-US" dirty="0" smtClean="0"/>
          </a:p>
          <a:p>
            <a:r>
              <a:rPr lang="en-US" dirty="0" smtClean="0"/>
              <a:t>The basic</a:t>
            </a:r>
            <a:r>
              <a:rPr lang="en-US" baseline="0" dirty="0" smtClean="0"/>
              <a:t> rules:  liberalize trade and finance, let markets set prices, end inflation, and privatize.  </a:t>
            </a:r>
            <a:endParaRPr lang="en-US" dirty="0"/>
          </a:p>
        </p:txBody>
      </p:sp>
      <p:sp>
        <p:nvSpPr>
          <p:cNvPr id="4" name="Slide Number Placeholder 3"/>
          <p:cNvSpPr>
            <a:spLocks noGrp="1"/>
          </p:cNvSpPr>
          <p:nvPr>
            <p:ph type="sldNum" sz="quarter" idx="10"/>
          </p:nvPr>
        </p:nvSpPr>
        <p:spPr/>
        <p:txBody>
          <a:bodyPr/>
          <a:lstStyle/>
          <a:p>
            <a:fld id="{7D14370E-9055-F443-8740-754B00E4F308}"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224529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more transparent explanation</a:t>
            </a:r>
          </a:p>
          <a:p>
            <a:pPr marL="171450" indent="-171450">
              <a:buFontTx/>
              <a:buChar char="-"/>
            </a:pPr>
            <a:r>
              <a:rPr lang="en-US" baseline="0" dirty="0" smtClean="0"/>
              <a:t>Emphasize the diminished role of the state and the opening up 4 Capital  ---</a:t>
            </a:r>
            <a:r>
              <a:rPr lang="en-US" baseline="0" dirty="0" smtClean="0">
                <a:sym typeface="Wingdings"/>
              </a:rPr>
              <a:t>  Mex. Is the poster-child for such reforms</a:t>
            </a:r>
          </a:p>
          <a:p>
            <a:pPr marL="171450" indent="-171450">
              <a:buFontTx/>
              <a:buChar char="-"/>
            </a:pPr>
            <a:r>
              <a:rPr lang="en-US" baseline="0" dirty="0" smtClean="0">
                <a:sym typeface="Wingdings"/>
              </a:rPr>
              <a:t>Market Deregulation/ state decentralization/ and reduced state intervention in general</a:t>
            </a:r>
            <a:endParaRPr lang="en-US" dirty="0"/>
          </a:p>
        </p:txBody>
      </p:sp>
      <p:sp>
        <p:nvSpPr>
          <p:cNvPr id="4" name="Slide Number Placeholder 3"/>
          <p:cNvSpPr>
            <a:spLocks noGrp="1"/>
          </p:cNvSpPr>
          <p:nvPr>
            <p:ph type="sldNum" sz="quarter" idx="10"/>
          </p:nvPr>
        </p:nvSpPr>
        <p:spPr/>
        <p:txBody>
          <a:bodyPr/>
          <a:lstStyle/>
          <a:p>
            <a:fld id="{7D14370E-9055-F443-8740-754B00E4F308}"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195495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70s the economy</a:t>
            </a:r>
            <a:r>
              <a:rPr lang="en-US" sz="1200" kern="1200" baseline="0" dirty="0" smtClean="0">
                <a:solidFill>
                  <a:schemeClr val="tx1"/>
                </a:solidFill>
                <a:effectLst/>
                <a:latin typeface="+mn-lt"/>
                <a:ea typeface="+mn-ea"/>
                <a:cs typeface="+mn-cs"/>
              </a:rPr>
              <a:t> was doing well, this was due to oil revenue.  Mexico was the 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largest…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14370E-9055-F443-8740-754B00E4F308}"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59121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-worst</a:t>
            </a:r>
            <a:r>
              <a:rPr lang="en-US" baseline="0" dirty="0" smtClean="0"/>
              <a:t> economic crisis/ opens doors to neo-liberal reforms</a:t>
            </a:r>
          </a:p>
          <a:p>
            <a:pPr marL="171450" indent="-171450">
              <a:buFontTx/>
              <a:buChar char="-"/>
            </a:pPr>
            <a:r>
              <a:rPr lang="en-US" baseline="0" dirty="0" smtClean="0"/>
              <a:t>Obvious conclusion from graph:  Rich have more and the poor less… (GDP vs. wages)</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D14370E-9055-F443-8740-754B00E4F308}"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569489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At the Table- </a:t>
            </a:r>
            <a:r>
              <a:rPr lang="en-US" sz="1200" kern="1200" dirty="0" smtClean="0">
                <a:solidFill>
                  <a:schemeClr val="tx1"/>
                </a:solidFill>
                <a:effectLst/>
                <a:latin typeface="+mn-lt"/>
                <a:ea typeface="+mn-ea"/>
                <a:cs typeface="+mn-cs"/>
              </a:rPr>
              <a:t>pushed through by elites. For our purposes, I’d like to focus</a:t>
            </a:r>
            <a:r>
              <a:rPr lang="en-US" sz="1200" kern="1200" baseline="0" dirty="0" smtClean="0">
                <a:solidFill>
                  <a:schemeClr val="tx1"/>
                </a:solidFill>
                <a:effectLst/>
                <a:latin typeface="+mn-lt"/>
                <a:ea typeface="+mn-ea"/>
                <a:cs typeface="+mn-cs"/>
              </a:rPr>
              <a:t> on…</a:t>
            </a:r>
            <a:r>
              <a:rPr lang="en-US" sz="1200" kern="1200" dirty="0" smtClean="0">
                <a:solidFill>
                  <a:schemeClr val="tx1"/>
                </a:solidFill>
                <a:effectLst/>
                <a:latin typeface="+mn-lt"/>
                <a:ea typeface="+mn-ea"/>
                <a:cs typeface="+mn-cs"/>
              </a:rPr>
              <a:t> What were the attitudes</a:t>
            </a:r>
            <a:r>
              <a:rPr lang="en-US" sz="1200" kern="1200" baseline="0" dirty="0" smtClean="0">
                <a:solidFill>
                  <a:schemeClr val="tx1"/>
                </a:solidFill>
                <a:effectLst/>
                <a:latin typeface="+mn-lt"/>
                <a:ea typeface="+mn-ea"/>
                <a:cs typeface="+mn-cs"/>
              </a:rPr>
              <a:t> by elites toward the agriculture sector?</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Agriculture chosen</a:t>
            </a:r>
            <a:r>
              <a:rPr lang="en-US" sz="1200" kern="1200" dirty="0" smtClean="0">
                <a:solidFill>
                  <a:schemeClr val="tx1"/>
                </a:solidFill>
                <a:effectLst/>
                <a:latin typeface="+mn-lt"/>
                <a:ea typeface="+mn-ea"/>
                <a:cs typeface="+mn-cs"/>
              </a:rPr>
              <a:t>---- Let’s take a look at what</a:t>
            </a:r>
            <a:r>
              <a:rPr lang="en-US" sz="1200" kern="1200" baseline="0" dirty="0" smtClean="0">
                <a:solidFill>
                  <a:schemeClr val="tx1"/>
                </a:solidFill>
                <a:effectLst/>
                <a:latin typeface="+mn-lt"/>
                <a:ea typeface="+mn-ea"/>
                <a:cs typeface="+mn-cs"/>
              </a:rPr>
              <a:t> happened next------</a:t>
            </a:r>
            <a:r>
              <a:rPr lang="en-US" sz="1200" kern="1200" baseline="0" dirty="0" smtClean="0">
                <a:solidFill>
                  <a:schemeClr val="tx1"/>
                </a:solidFill>
                <a:effectLst/>
                <a:latin typeface="+mn-lt"/>
                <a:ea typeface="+mn-ea"/>
                <a:cs typeface="+mn-cs"/>
                <a:sym typeface="Wingding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Key thing to understand: government</a:t>
            </a:r>
            <a:r>
              <a:rPr lang="en-US" sz="1200" kern="1200" baseline="0" dirty="0" smtClean="0">
                <a:solidFill>
                  <a:schemeClr val="tx1"/>
                </a:solidFill>
                <a:effectLst/>
                <a:latin typeface="+mn-lt"/>
                <a:ea typeface="+mn-ea"/>
                <a:cs typeface="+mn-cs"/>
              </a:rPr>
              <a:t> abandoned all protections over the </a:t>
            </a:r>
            <a:r>
              <a:rPr lang="en-US" sz="1200" kern="1200" dirty="0" smtClean="0">
                <a:solidFill>
                  <a:schemeClr val="tx1"/>
                </a:solidFill>
                <a:effectLst/>
                <a:latin typeface="+mn-lt"/>
                <a:ea typeface="+mn-ea"/>
                <a:cs typeface="+mn-cs"/>
              </a:rPr>
              <a:t>agricultural</a:t>
            </a:r>
            <a:r>
              <a:rPr lang="en-US" sz="1200" kern="1200" baseline="0" dirty="0" smtClean="0">
                <a:solidFill>
                  <a:schemeClr val="tx1"/>
                </a:solidFill>
                <a:effectLst/>
                <a:latin typeface="+mn-lt"/>
                <a:ea typeface="+mn-ea"/>
                <a:cs typeface="+mn-cs"/>
              </a:rPr>
              <a:t> sector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4370E-9055-F443-8740-754B00E4F308}"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087099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1"/>
            </a:ext>
          </a:extLst>
        </p:spPr>
        <p:txBody>
          <a:bodyPr/>
          <a:lstStyle/>
          <a:p>
            <a:r>
              <a:rPr lang="en-US" dirty="0" err="1" smtClean="0">
                <a:latin typeface="Times New Roman"/>
                <a:cs typeface="Times New Roman"/>
              </a:rPr>
              <a:t>Aprox</a:t>
            </a:r>
            <a:r>
              <a:rPr lang="en-US" dirty="0" smtClean="0">
                <a:latin typeface="Times New Roman"/>
                <a:cs typeface="Times New Roman"/>
              </a:rPr>
              <a:t>. 11- 12 million rural Mexican displaced</a:t>
            </a:r>
          </a:p>
          <a:p>
            <a:endParaRPr lang="en-US" dirty="0" smtClean="0">
              <a:latin typeface="Times New Roman"/>
              <a:cs typeface="Times New Roman"/>
            </a:endParaRPr>
          </a:p>
          <a:p>
            <a:r>
              <a:rPr lang="en-US" dirty="0" smtClean="0">
                <a:latin typeface="Times New Roman"/>
                <a:cs typeface="Times New Roman"/>
              </a:rPr>
              <a:t>-</a:t>
            </a:r>
            <a:r>
              <a:rPr lang="en-US" dirty="0" err="1" smtClean="0">
                <a:latin typeface="Times New Roman"/>
                <a:cs typeface="Times New Roman"/>
              </a:rPr>
              <a:t>Tanilee</a:t>
            </a:r>
            <a:r>
              <a:rPr lang="en-US" baseline="0" dirty="0" smtClean="0">
                <a:latin typeface="Times New Roman"/>
                <a:cs typeface="Times New Roman"/>
              </a:rPr>
              <a:t> will continue the story </a:t>
            </a:r>
            <a:endParaRPr lang="en-US" dirty="0" smtClean="0">
              <a:latin typeface="Times New Roman"/>
              <a:cs typeface="Times New Roman"/>
            </a:endParaRPr>
          </a:p>
          <a:p>
            <a:pPr marL="39688"/>
            <a:endParaRPr lang="en-US"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E330-0EEF-4E50-9463-024B0816284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C0E45-E277-FD43-B048-C2E80F0DA63F}"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C0E45-E277-FD43-B048-C2E80F0DA63F}"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EDF0A-DF5A-FE49-A13B-69195CA0D9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C0E45-E277-FD43-B048-C2E80F0DA63F}"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EDF0A-DF5A-FE49-A13B-69195CA0D9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C0E45-E277-FD43-B048-C2E80F0DA63F}"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EDF0A-DF5A-FE49-A13B-69195CA0D9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C0E45-E277-FD43-B048-C2E80F0DA63F}"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EDF0A-DF5A-FE49-A13B-69195CA0D95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C0E45-E277-FD43-B048-C2E80F0DA63F}" type="datetimeFigureOut">
              <a:rPr lang="en-US" smtClean="0"/>
              <a:pPr/>
              <a:t>12/8/10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EDF0A-DF5A-FE49-A13B-69195CA0D9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C0E45-E277-FD43-B048-C2E80F0DA63F}" type="datetimeFigureOut">
              <a:rPr lang="en-US" smtClean="0"/>
              <a:pPr/>
              <a:t>12/8/10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EDF0A-DF5A-FE49-A13B-69195CA0D955}"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C0E45-E277-FD43-B048-C2E80F0DA63F}" type="datetimeFigureOut">
              <a:rPr lang="en-US" smtClean="0"/>
              <a:pPr/>
              <a:t>12/8/10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EDF0A-DF5A-FE49-A13B-69195CA0D9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C0E45-E277-FD43-B048-C2E80F0DA63F}" type="datetimeFigureOut">
              <a:rPr lang="en-US" smtClean="0"/>
              <a:pPr/>
              <a:t>12/8/10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EDF0A-DF5A-FE49-A13B-69195CA0D9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C0E45-E277-FD43-B048-C2E80F0DA63F}" type="datetimeFigureOut">
              <a:rPr lang="en-US" smtClean="0"/>
              <a:pPr/>
              <a:t>12/8/10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EDF0A-DF5A-FE49-A13B-69195CA0D955}"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C0E45-E277-FD43-B048-C2E80F0DA63F}" type="datetimeFigureOut">
              <a:rPr lang="en-US" smtClean="0"/>
              <a:pPr/>
              <a:t>12/8/10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EDF0A-DF5A-FE49-A13B-69195CA0D9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B5C0E45-E277-FD43-B048-C2E80F0DA63F}" type="datetimeFigureOut">
              <a:rPr lang="en-US" smtClean="0"/>
              <a:pPr/>
              <a:t>12/8/10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53EDF0A-DF5A-FE49-A13B-69195CA0D955}"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hyperlink" Target="http://us.cnn.com/video/?/video/bestoftv/2009/08/16/lemon.michael.ware.intv.cnn" TargetMode="External"/><Relationship Id="rId12" Type="http://schemas.openxmlformats.org/officeDocument/2006/relationships/hyperlink" Target="http://www.stratfor.com/weekly/20091209_mexico_war_cartels_2009?fn=8616243288"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mporioent.com/mpe/?p=4028" TargetMode="External"/><Relationship Id="rId4" Type="http://schemas.openxmlformats.org/officeDocument/2006/relationships/hyperlink" Target="http://online.wsj.com/article/SB123518102536038463.html" TargetMode="External"/><Relationship Id="rId5" Type="http://schemas.openxmlformats.org/officeDocument/2006/relationships/hyperlink" Target="http://online.wsj.com/article/SB10001424052748703960004575482080017955838.html" TargetMode="External"/><Relationship Id="rId6" Type="http://schemas.openxmlformats.org/officeDocument/2006/relationships/hyperlink" Target="http://www.tni.org/article/failed-war-drugs-mexico" TargetMode="External"/><Relationship Id="rId7" Type="http://schemas.openxmlformats.org/officeDocument/2006/relationships/hyperlink" Target="http://elpolvorin.over-blog.es/article-mexico-atrapado-entre-fuegos-narcos-ejercito-y-potencias-de-america-del-norte-59512936.html" TargetMode="External"/><Relationship Id="rId8" Type="http://schemas.openxmlformats.org/officeDocument/2006/relationships/hyperlink" Target="http://www.ucl.ac.uk/spp/research/research-projects/nchr/nchr_index" TargetMode="External"/><Relationship Id="rId9" Type="http://schemas.openxmlformats.org/officeDocument/2006/relationships/hyperlink" Target="http://www.hrw.org/en/node/62433/section/2" TargetMode="External"/><Relationship Id="rId10" Type="http://schemas.openxmlformats.org/officeDocument/2006/relationships/hyperlink" Target="http://www.fbi.gov/news/stories/2006/june/humantrafficking_06120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813" y="1"/>
            <a:ext cx="6548285" cy="5088194"/>
          </a:xfrm>
        </p:spPr>
        <p:txBody>
          <a:bodyPr>
            <a:noAutofit/>
          </a:bodyPr>
          <a:lstStyle/>
          <a:p>
            <a:r>
              <a:rPr lang="en-US" sz="6600" dirty="0" smtClean="0"/>
              <a:t>Organized Crime, Violations of Human Rights, &amp; the Neo-liberal Order</a:t>
            </a:r>
            <a:endParaRPr lang="en-US" sz="6600" dirty="0"/>
          </a:p>
        </p:txBody>
      </p:sp>
      <p:sp>
        <p:nvSpPr>
          <p:cNvPr id="3" name="Subtitle 2"/>
          <p:cNvSpPr>
            <a:spLocks noGrp="1"/>
          </p:cNvSpPr>
          <p:nvPr>
            <p:ph type="subTitle" idx="1"/>
          </p:nvPr>
        </p:nvSpPr>
        <p:spPr/>
        <p:txBody>
          <a:bodyPr/>
          <a:lstStyle/>
          <a:p>
            <a:r>
              <a:rPr lang="en-US" dirty="0" smtClean="0"/>
              <a: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371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1728" y="5250428"/>
            <a:ext cx="6666271" cy="899650"/>
          </a:xfrm>
        </p:spPr>
        <p:txBody>
          <a:bodyPr>
            <a:normAutofit fontScale="90000"/>
          </a:bodyPr>
          <a:lstStyle/>
          <a:p>
            <a:r>
              <a:rPr lang="en-US" dirty="0" smtClean="0"/>
              <a:t>Calderon’s War on Drugs</a:t>
            </a:r>
            <a:endParaRPr lang="en-US" dirty="0"/>
          </a:p>
        </p:txBody>
      </p:sp>
      <p:sp>
        <p:nvSpPr>
          <p:cNvPr id="3" name="Content Placeholder 2"/>
          <p:cNvSpPr>
            <a:spLocks noGrp="1"/>
          </p:cNvSpPr>
          <p:nvPr>
            <p:ph idx="1"/>
          </p:nvPr>
        </p:nvSpPr>
        <p:spPr>
          <a:xfrm>
            <a:off x="191728" y="-2462980"/>
            <a:ext cx="7005485" cy="9704438"/>
          </a:xfrm>
        </p:spPr>
        <p:txBody>
          <a:bodyPr>
            <a:normAutofit/>
          </a:bodyPr>
          <a:lstStyle/>
          <a:p>
            <a:endParaRPr lang="en-US" dirty="0" smtClean="0"/>
          </a:p>
          <a:p>
            <a:endParaRPr lang="en-US" dirty="0" smtClean="0"/>
          </a:p>
          <a:p>
            <a:endParaRPr lang="en-US" dirty="0" smtClean="0"/>
          </a:p>
          <a:p>
            <a:r>
              <a:rPr lang="en-US" dirty="0" smtClean="0"/>
              <a:t>Merida Initiative </a:t>
            </a:r>
          </a:p>
          <a:p>
            <a:pPr lvl="1"/>
            <a:r>
              <a:rPr lang="en-US" dirty="0" smtClean="0"/>
              <a:t> Signed 2008 1.6 Billion</a:t>
            </a:r>
          </a:p>
          <a:p>
            <a:pPr lvl="1"/>
            <a:r>
              <a:rPr lang="en-US" dirty="0" smtClean="0"/>
              <a:t>Fight drug trafficking, transnational organized crime and money laundering</a:t>
            </a:r>
          </a:p>
          <a:p>
            <a:pPr lvl="1"/>
            <a:r>
              <a:rPr lang="en-US" dirty="0" smtClean="0"/>
              <a:t>Training, equipment , intelligence, judicial reform, building institutions, human rights</a:t>
            </a:r>
          </a:p>
          <a:p>
            <a:pPr lvl="1"/>
            <a:r>
              <a:rPr lang="en-US" dirty="0" smtClean="0"/>
              <a:t>Reports to US Congress on Human Rights: </a:t>
            </a:r>
            <a:r>
              <a:rPr lang="en-US" i="1" dirty="0" smtClean="0"/>
              <a:t>to improve police transparency &amp; accountability &amp; ensure investigations of human rights abuses committed by federal policy &amp; the military</a:t>
            </a:r>
            <a:endParaRPr lang="en-US" dirty="0" smtClean="0"/>
          </a:p>
          <a:p>
            <a:endParaRPr lang="en-US" dirty="0"/>
          </a:p>
        </p:txBody>
      </p:sp>
      <p:pic>
        <p:nvPicPr>
          <p:cNvPr id="4" name="Picture 3" descr="bush_calderon_515.jpg"/>
          <p:cNvPicPr>
            <a:picLocks noChangeAspect="1"/>
          </p:cNvPicPr>
          <p:nvPr/>
        </p:nvPicPr>
        <p:blipFill>
          <a:blip r:embed="rId3"/>
          <a:stretch>
            <a:fillRect/>
          </a:stretch>
        </p:blipFill>
        <p:spPr>
          <a:xfrm>
            <a:off x="7009018" y="1828800"/>
            <a:ext cx="2134982" cy="2895600"/>
          </a:xfrm>
          <a:prstGeom prst="rect">
            <a:avLst/>
          </a:prstGeom>
        </p:spPr>
      </p:pic>
      <p:pic>
        <p:nvPicPr>
          <p:cNvPr id="5" name="Picture 4" descr="HELICOPTERO-DE-LA.jpg"/>
          <p:cNvPicPr>
            <a:picLocks noChangeAspect="1"/>
          </p:cNvPicPr>
          <p:nvPr/>
        </p:nvPicPr>
        <p:blipFill>
          <a:blip r:embed="rId4"/>
          <a:stretch>
            <a:fillRect/>
          </a:stretch>
        </p:blipFill>
        <p:spPr>
          <a:xfrm>
            <a:off x="7010401" y="4724400"/>
            <a:ext cx="2133599" cy="2133600"/>
          </a:xfrm>
          <a:prstGeom prst="rect">
            <a:avLst/>
          </a:prstGeom>
        </p:spPr>
      </p:pic>
      <p:pic>
        <p:nvPicPr>
          <p:cNvPr id="7" name="Picture 6" descr="mrdainit.jpg"/>
          <p:cNvPicPr>
            <a:picLocks noChangeAspect="1"/>
          </p:cNvPicPr>
          <p:nvPr/>
        </p:nvPicPr>
        <p:blipFill>
          <a:blip r:embed="rId5"/>
          <a:stretch>
            <a:fillRect/>
          </a:stretch>
        </p:blipFill>
        <p:spPr>
          <a:xfrm>
            <a:off x="7010400" y="0"/>
            <a:ext cx="2133600" cy="1828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237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014452"/>
            <a:ext cx="6858000" cy="1843548"/>
          </a:xfrm>
        </p:spPr>
        <p:txBody>
          <a:bodyPr>
            <a:normAutofit/>
          </a:bodyPr>
          <a:lstStyle/>
          <a:p>
            <a:r>
              <a:rPr lang="en-US" dirty="0" smtClean="0"/>
              <a:t>Calderon’s War on Drugs</a:t>
            </a:r>
            <a:endParaRPr lang="en-US" dirty="0"/>
          </a:p>
        </p:txBody>
      </p:sp>
      <p:sp>
        <p:nvSpPr>
          <p:cNvPr id="3" name="Content Placeholder 2"/>
          <p:cNvSpPr>
            <a:spLocks noGrp="1"/>
          </p:cNvSpPr>
          <p:nvPr>
            <p:ph idx="1"/>
          </p:nvPr>
        </p:nvSpPr>
        <p:spPr>
          <a:xfrm>
            <a:off x="304800" y="1"/>
            <a:ext cx="6019800" cy="4837470"/>
          </a:xfrm>
        </p:spPr>
        <p:txBody>
          <a:bodyPr>
            <a:normAutofit/>
          </a:bodyPr>
          <a:lstStyle/>
          <a:p>
            <a:r>
              <a:rPr lang="en-US" dirty="0" smtClean="0"/>
              <a:t>Merida Policy Critique</a:t>
            </a:r>
          </a:p>
          <a:p>
            <a:pPr lvl="1"/>
            <a:r>
              <a:rPr lang="en-US" dirty="0" smtClean="0"/>
              <a:t>Root Cause,  Plan Colombia</a:t>
            </a:r>
          </a:p>
          <a:p>
            <a:pPr lvl="1"/>
            <a:r>
              <a:rPr lang="en-US" dirty="0" smtClean="0"/>
              <a:t>Lacks sufficient legal reform (Trafficking is a Federal Crime)</a:t>
            </a:r>
          </a:p>
          <a:p>
            <a:pPr lvl="1"/>
            <a:r>
              <a:rPr lang="en-US" dirty="0" smtClean="0"/>
              <a:t>Increase in human rights abuses</a:t>
            </a:r>
          </a:p>
          <a:p>
            <a:pPr lvl="1"/>
            <a:r>
              <a:rPr lang="en-US" dirty="0" smtClean="0"/>
              <a:t>Corruption within military systems</a:t>
            </a:r>
          </a:p>
          <a:p>
            <a:pPr lvl="1"/>
            <a:r>
              <a:rPr lang="en-US" dirty="0" smtClean="0"/>
              <a:t>Human Rights Reports</a:t>
            </a:r>
          </a:p>
          <a:p>
            <a:pPr lvl="2"/>
            <a:r>
              <a:rPr lang="en-US" dirty="0" smtClean="0"/>
              <a:t>threat to Mexican Sovereignty </a:t>
            </a:r>
          </a:p>
          <a:p>
            <a:pPr lvl="2"/>
            <a:r>
              <a:rPr lang="en-US" dirty="0" smtClean="0"/>
              <a:t>violations would be charged “in accordance to Mexican and International Law</a:t>
            </a:r>
            <a:r>
              <a:rPr lang="en-US" i="1" dirty="0" smtClean="0"/>
              <a:t>”</a:t>
            </a:r>
          </a:p>
        </p:txBody>
      </p:sp>
      <p:pic>
        <p:nvPicPr>
          <p:cNvPr id="4" name="Picture 3" descr="115404_64_en_pocas.jpg"/>
          <p:cNvPicPr>
            <a:picLocks noChangeAspect="1"/>
          </p:cNvPicPr>
          <p:nvPr/>
        </p:nvPicPr>
        <p:blipFill>
          <a:blip r:embed="rId3"/>
          <a:stretch>
            <a:fillRect/>
          </a:stretch>
        </p:blipFill>
        <p:spPr>
          <a:xfrm>
            <a:off x="6858000" y="5334000"/>
            <a:ext cx="2286001" cy="1524000"/>
          </a:xfrm>
          <a:prstGeom prst="rect">
            <a:avLst/>
          </a:prstGeom>
        </p:spPr>
      </p:pic>
      <p:pic>
        <p:nvPicPr>
          <p:cNvPr id="5" name="Picture 4" descr="injerencia.jpg"/>
          <p:cNvPicPr>
            <a:picLocks noChangeAspect="1"/>
          </p:cNvPicPr>
          <p:nvPr/>
        </p:nvPicPr>
        <p:blipFill>
          <a:blip r:embed="rId4"/>
          <a:stretch>
            <a:fillRect/>
          </a:stretch>
        </p:blipFill>
        <p:spPr>
          <a:xfrm>
            <a:off x="6858000" y="3733800"/>
            <a:ext cx="2286000" cy="1600199"/>
          </a:xfrm>
          <a:prstGeom prst="rect">
            <a:avLst/>
          </a:prstGeom>
        </p:spPr>
      </p:pic>
      <p:pic>
        <p:nvPicPr>
          <p:cNvPr id="6" name="Content Placeholder 6" descr="y-la-lucha.jpg"/>
          <p:cNvPicPr>
            <a:picLocks noChangeAspect="1"/>
          </p:cNvPicPr>
          <p:nvPr/>
        </p:nvPicPr>
        <p:blipFill>
          <a:blip r:embed="rId5"/>
          <a:stretch>
            <a:fillRect/>
          </a:stretch>
        </p:blipFill>
        <p:spPr>
          <a:xfrm>
            <a:off x="6858000" y="1828800"/>
            <a:ext cx="2286000" cy="1905000"/>
          </a:xfrm>
          <a:prstGeom prst="rect">
            <a:avLst/>
          </a:prstGeom>
        </p:spPr>
      </p:pic>
      <p:pic>
        <p:nvPicPr>
          <p:cNvPr id="7" name="Picture 6" descr="fisgon170610.jpg"/>
          <p:cNvPicPr>
            <a:picLocks noChangeAspect="1"/>
          </p:cNvPicPr>
          <p:nvPr/>
        </p:nvPicPr>
        <p:blipFill>
          <a:blip r:embed="rId6"/>
          <a:stretch>
            <a:fillRect/>
          </a:stretch>
        </p:blipFill>
        <p:spPr>
          <a:xfrm>
            <a:off x="6858000" y="0"/>
            <a:ext cx="2286000" cy="1828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5444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8710" y="4365520"/>
            <a:ext cx="8241889" cy="2492479"/>
          </a:xfrm>
        </p:spPr>
        <p:txBody>
          <a:bodyPr>
            <a:normAutofit/>
          </a:bodyPr>
          <a:lstStyle/>
          <a:p>
            <a:r>
              <a:rPr lang="en-US" dirty="0" smtClean="0"/>
              <a:t>Calderon’s War on Drugs</a:t>
            </a:r>
            <a:endParaRPr lang="en-US" dirty="0"/>
          </a:p>
        </p:txBody>
      </p:sp>
      <p:sp>
        <p:nvSpPr>
          <p:cNvPr id="3" name="Content Placeholder 2"/>
          <p:cNvSpPr>
            <a:spLocks noGrp="1"/>
          </p:cNvSpPr>
          <p:nvPr>
            <p:ph idx="1"/>
          </p:nvPr>
        </p:nvSpPr>
        <p:spPr>
          <a:xfrm>
            <a:off x="0" y="737418"/>
            <a:ext cx="9144000" cy="3052917"/>
          </a:xfrm>
        </p:spPr>
        <p:txBody>
          <a:bodyPr>
            <a:normAutofit lnSpcReduction="10000"/>
          </a:bodyPr>
          <a:lstStyle/>
          <a:p>
            <a:r>
              <a:rPr lang="en-US" dirty="0" smtClean="0"/>
              <a:t>Merida Policy Critique:  Human Rights</a:t>
            </a:r>
          </a:p>
          <a:p>
            <a:pPr lvl="1"/>
            <a:r>
              <a:rPr lang="en-US" dirty="0" smtClean="0"/>
              <a:t>Illegal searches, misconduct including rape &amp; torture</a:t>
            </a:r>
          </a:p>
          <a:p>
            <a:pPr lvl="1"/>
            <a:r>
              <a:rPr lang="en-US" dirty="0" smtClean="0"/>
              <a:t>No framework to prevent coerced confessions, often through torture</a:t>
            </a:r>
          </a:p>
          <a:p>
            <a:pPr lvl="1"/>
            <a:r>
              <a:rPr lang="en-US" dirty="0" smtClean="0"/>
              <a:t>“</a:t>
            </a:r>
            <a:r>
              <a:rPr lang="en-US" i="1" dirty="0" smtClean="0"/>
              <a:t>3 years of Calderon's six-year term, the army has had 153 clashes with drug gangs. 6 years of his predecessor, only 16“</a:t>
            </a:r>
          </a:p>
          <a:p>
            <a:pPr lvl="1"/>
            <a:r>
              <a:rPr lang="en-US" dirty="0" smtClean="0"/>
              <a:t>1200 children have been murdered since the war on drugs in 2006</a:t>
            </a:r>
          </a:p>
          <a:p>
            <a:pPr lvl="1"/>
            <a:r>
              <a:rPr lang="en-US" dirty="0" smtClean="0"/>
              <a:t>Gruesome acts by cartels sending political messages</a:t>
            </a:r>
          </a:p>
          <a:p>
            <a:pPr lvl="1"/>
            <a:r>
              <a:rPr lang="en-US" dirty="0" smtClean="0"/>
              <a:t>No indications of reduction in U.S. market to justify heightened violence</a:t>
            </a:r>
          </a:p>
          <a:p>
            <a:pPr lvl="1"/>
            <a:endParaRPr lang="en-US" dirty="0" smtClean="0"/>
          </a:p>
          <a:p>
            <a:endParaRPr lang="en-US" dirty="0"/>
          </a:p>
        </p:txBody>
      </p:sp>
      <p:pic>
        <p:nvPicPr>
          <p:cNvPr id="4" name="Picture 2"/>
          <p:cNvPicPr>
            <a:picLocks noChangeAspect="1" noChangeArrowheads="1"/>
          </p:cNvPicPr>
          <p:nvPr/>
        </p:nvPicPr>
        <p:blipFill>
          <a:blip r:embed="rId3"/>
          <a:srcRect/>
          <a:stretch>
            <a:fillRect/>
          </a:stretch>
        </p:blipFill>
        <p:spPr bwMode="auto">
          <a:xfrm>
            <a:off x="0" y="3362633"/>
            <a:ext cx="9144000" cy="2577648"/>
          </a:xfrm>
          <a:prstGeom prst="rect">
            <a:avLst/>
          </a:prstGeom>
          <a:noFill/>
          <a:ln w="9525">
            <a:noFill/>
            <a:miter lim="800000"/>
            <a:headEnd/>
            <a:tailEnd/>
          </a:ln>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736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1665" y="5412656"/>
            <a:ext cx="3593690" cy="1445344"/>
          </a:xfrm>
        </p:spPr>
        <p:txBody>
          <a:bodyPr>
            <a:normAutofit fontScale="90000"/>
          </a:bodyPr>
          <a:lstStyle/>
          <a:p>
            <a:r>
              <a:rPr lang="en-US" dirty="0" smtClean="0"/>
              <a:t>Corruption</a:t>
            </a:r>
            <a:br>
              <a:rPr lang="en-US" dirty="0" smtClean="0"/>
            </a:br>
            <a:endParaRPr lang="en-US" dirty="0"/>
          </a:p>
        </p:txBody>
      </p:sp>
      <p:sp>
        <p:nvSpPr>
          <p:cNvPr id="3" name="Content Placeholder 2"/>
          <p:cNvSpPr>
            <a:spLocks noGrp="1"/>
          </p:cNvSpPr>
          <p:nvPr>
            <p:ph idx="1"/>
          </p:nvPr>
        </p:nvSpPr>
        <p:spPr>
          <a:xfrm>
            <a:off x="0" y="899651"/>
            <a:ext cx="6248400" cy="4940709"/>
          </a:xfrm>
        </p:spPr>
        <p:txBody>
          <a:bodyPr>
            <a:normAutofit fontScale="92500" lnSpcReduction="10000"/>
          </a:bodyPr>
          <a:lstStyle/>
          <a:p>
            <a:r>
              <a:rPr lang="en-US" dirty="0" smtClean="0"/>
              <a:t>Police lay offs</a:t>
            </a:r>
          </a:p>
          <a:p>
            <a:r>
              <a:rPr lang="en-US" dirty="0" smtClean="0"/>
              <a:t>Police versus Military training</a:t>
            </a:r>
          </a:p>
          <a:p>
            <a:r>
              <a:rPr lang="en-US" dirty="0" smtClean="0"/>
              <a:t>Colluding &amp; impact on Human Rights</a:t>
            </a:r>
          </a:p>
          <a:p>
            <a:pPr lvl="1"/>
            <a:r>
              <a:rPr lang="en-US" i="1" dirty="0" smtClean="0"/>
              <a:t>Accountability to civilian institutions</a:t>
            </a:r>
          </a:p>
          <a:p>
            <a:pPr lvl="1"/>
            <a:r>
              <a:rPr lang="en-US" i="1" dirty="0" smtClean="0"/>
              <a:t>2000, National Human Rights Commission (CNDH) 2,966 complaints against military , 983 in military-dominated counter-drug operations</a:t>
            </a:r>
          </a:p>
          <a:p>
            <a:pPr lvl="1"/>
            <a:r>
              <a:rPr lang="en-US" i="1" dirty="0" smtClean="0"/>
              <a:t>2000-2008 military committed 6,874 violations against civilians</a:t>
            </a:r>
          </a:p>
          <a:p>
            <a:pPr lvl="1"/>
            <a:r>
              <a:rPr lang="en-US" i="1" dirty="0" smtClean="0"/>
              <a:t>Federal government  recognized it’s necessary to withdraw the military; it  endangers public liberties &amp; human rights</a:t>
            </a:r>
            <a:endParaRPr lang="en-US" dirty="0" smtClean="0"/>
          </a:p>
          <a:p>
            <a:r>
              <a:rPr lang="en-US" dirty="0" smtClean="0"/>
              <a:t>Security threat Mexico’s Sovereignty </a:t>
            </a:r>
          </a:p>
          <a:p>
            <a:r>
              <a:rPr lang="en-US" dirty="0" smtClean="0"/>
              <a:t>Border States</a:t>
            </a:r>
          </a:p>
          <a:p>
            <a:endParaRPr lang="en-US" dirty="0" smtClean="0"/>
          </a:p>
          <a:p>
            <a:endParaRPr lang="en-US" dirty="0"/>
          </a:p>
        </p:txBody>
      </p:sp>
      <p:pic>
        <p:nvPicPr>
          <p:cNvPr id="4" name="Picture 3" descr="Military"/>
          <p:cNvPicPr>
            <a:picLocks noChangeAspect="1"/>
          </p:cNvPicPr>
          <p:nvPr/>
        </p:nvPicPr>
        <p:blipFill>
          <a:blip r:embed="rId3"/>
          <a:stretch>
            <a:fillRect/>
          </a:stretch>
        </p:blipFill>
        <p:spPr>
          <a:xfrm>
            <a:off x="6172200" y="0"/>
            <a:ext cx="2971800" cy="1600200"/>
          </a:xfrm>
          <a:prstGeom prst="rect">
            <a:avLst/>
          </a:prstGeom>
        </p:spPr>
      </p:pic>
      <p:pic>
        <p:nvPicPr>
          <p:cNvPr id="5" name="Content Placeholder 3" descr="ZetasMigrantMurders"/>
          <p:cNvPicPr>
            <a:picLocks noChangeAspect="1"/>
          </p:cNvPicPr>
          <p:nvPr/>
        </p:nvPicPr>
        <p:blipFill>
          <a:blip r:embed="rId4"/>
          <a:stretch>
            <a:fillRect/>
          </a:stretch>
        </p:blipFill>
        <p:spPr>
          <a:xfrm>
            <a:off x="6172200" y="1600200"/>
            <a:ext cx="2971800" cy="1600200"/>
          </a:xfrm>
          <a:prstGeom prst="rect">
            <a:avLst/>
          </a:prstGeom>
        </p:spPr>
      </p:pic>
      <p:pic>
        <p:nvPicPr>
          <p:cNvPr id="6" name="Picture 5" descr="PoliceCorruptionPic"/>
          <p:cNvPicPr>
            <a:picLocks noChangeAspect="1"/>
          </p:cNvPicPr>
          <p:nvPr/>
        </p:nvPicPr>
        <p:blipFill>
          <a:blip r:embed="rId5"/>
          <a:stretch>
            <a:fillRect/>
          </a:stretch>
        </p:blipFill>
        <p:spPr>
          <a:xfrm>
            <a:off x="6172200" y="3124200"/>
            <a:ext cx="2971800" cy="1828800"/>
          </a:xfrm>
          <a:prstGeom prst="rect">
            <a:avLst/>
          </a:prstGeom>
        </p:spPr>
      </p:pic>
      <p:pic>
        <p:nvPicPr>
          <p:cNvPr id="7" name="Picture 6" descr="Mexcan Deaths pic1"/>
          <p:cNvPicPr>
            <a:picLocks noChangeAspect="1"/>
          </p:cNvPicPr>
          <p:nvPr/>
        </p:nvPicPr>
        <p:blipFill>
          <a:blip r:embed="rId6"/>
          <a:stretch>
            <a:fillRect/>
          </a:stretch>
        </p:blipFill>
        <p:spPr>
          <a:xfrm>
            <a:off x="6172200" y="4876800"/>
            <a:ext cx="2971800" cy="1981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7301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0"/>
            <a:ext cx="8229600" cy="1447800"/>
          </a:xfrm>
        </p:spPr>
        <p:txBody>
          <a:bodyPr>
            <a:normAutofit fontScale="90000"/>
          </a:bodyPr>
          <a:lstStyle/>
          <a:p>
            <a:r>
              <a:rPr lang="en-US" dirty="0" smtClean="0"/>
              <a:t>Military &amp; Human Rights, Juarez</a:t>
            </a:r>
            <a:endParaRPr lang="en-US" dirty="0"/>
          </a:p>
        </p:txBody>
      </p:sp>
      <p:sp>
        <p:nvSpPr>
          <p:cNvPr id="3" name="Content Placeholder 2"/>
          <p:cNvSpPr>
            <a:spLocks noGrp="1"/>
          </p:cNvSpPr>
          <p:nvPr>
            <p:ph idx="1"/>
          </p:nvPr>
        </p:nvSpPr>
        <p:spPr>
          <a:xfrm>
            <a:off x="228600" y="441960"/>
            <a:ext cx="8915400" cy="2209800"/>
          </a:xfrm>
        </p:spPr>
        <p:txBody>
          <a:bodyPr>
            <a:normAutofit fontScale="92500" lnSpcReduction="10000"/>
          </a:bodyPr>
          <a:lstStyle/>
          <a:p>
            <a:r>
              <a:rPr lang="en-US" dirty="0" smtClean="0"/>
              <a:t>Sexual assault &amp; rape of dozens of female detainees in San Sanvador, Atenco</a:t>
            </a:r>
          </a:p>
          <a:p>
            <a:r>
              <a:rPr lang="en-US" dirty="0" smtClean="0"/>
              <a:t>Fear to report</a:t>
            </a:r>
          </a:p>
          <a:p>
            <a:r>
              <a:rPr lang="en-US" dirty="0" smtClean="0"/>
              <a:t>Ciudad Juarez unprecedented human rights violations &amp; murders of women</a:t>
            </a:r>
          </a:p>
          <a:p>
            <a:r>
              <a:rPr lang="en-US" dirty="0" smtClean="0"/>
              <a:t>Females target for Cartels &amp; Military</a:t>
            </a:r>
          </a:p>
        </p:txBody>
      </p:sp>
      <p:pic>
        <p:nvPicPr>
          <p:cNvPr id="4" name="Picture 2"/>
          <p:cNvPicPr>
            <a:picLocks noChangeAspect="1" noChangeArrowheads="1"/>
          </p:cNvPicPr>
          <p:nvPr/>
        </p:nvPicPr>
        <p:blipFill>
          <a:blip r:embed="rId3"/>
          <a:srcRect/>
          <a:stretch>
            <a:fillRect/>
          </a:stretch>
        </p:blipFill>
        <p:spPr bwMode="auto">
          <a:xfrm>
            <a:off x="0" y="2834640"/>
            <a:ext cx="9144000" cy="3005721"/>
          </a:xfrm>
          <a:prstGeom prst="rect">
            <a:avLst/>
          </a:prstGeom>
          <a:noFill/>
          <a:ln w="9525">
            <a:noFill/>
            <a:miter lim="800000"/>
            <a:headEnd/>
            <a:tailEnd/>
          </a:ln>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37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5791199"/>
            <a:ext cx="7726680" cy="171573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Human Rights Violations</a:t>
            </a:r>
            <a:br>
              <a:rPr lang="en-US" dirty="0" smtClean="0"/>
            </a:br>
            <a:endParaRPr lang="en-US" dirty="0"/>
          </a:p>
        </p:txBody>
      </p:sp>
      <p:sp>
        <p:nvSpPr>
          <p:cNvPr id="3" name="Content Placeholder 2"/>
          <p:cNvSpPr>
            <a:spLocks noGrp="1"/>
          </p:cNvSpPr>
          <p:nvPr>
            <p:ph idx="1"/>
          </p:nvPr>
        </p:nvSpPr>
        <p:spPr>
          <a:xfrm>
            <a:off x="152400" y="0"/>
            <a:ext cx="8991600" cy="4114800"/>
          </a:xfrm>
        </p:spPr>
        <p:txBody>
          <a:bodyPr>
            <a:normAutofit/>
          </a:bodyPr>
          <a:lstStyle/>
          <a:p>
            <a:r>
              <a:rPr lang="en-US" dirty="0" smtClean="0"/>
              <a:t>International Recognition: Journalists, Politicians, Civilians</a:t>
            </a:r>
          </a:p>
          <a:p>
            <a:r>
              <a:rPr lang="en-US" dirty="0" smtClean="0"/>
              <a:t>12 mayors murdered in 2010</a:t>
            </a:r>
          </a:p>
          <a:p>
            <a:r>
              <a:rPr lang="en-US" dirty="0" smtClean="0"/>
              <a:t>Mexico has not complied with international or regional human rights bodies  </a:t>
            </a:r>
          </a:p>
          <a:p>
            <a:r>
              <a:rPr lang="en-US" dirty="0" smtClean="0"/>
              <a:t>Legal reforms have not been made to ensure respect for human rights</a:t>
            </a:r>
          </a:p>
          <a:p>
            <a:endParaRPr lang="en-US" dirty="0" smtClean="0"/>
          </a:p>
          <a:p>
            <a:endParaRPr lang="en-US" dirty="0"/>
          </a:p>
        </p:txBody>
      </p:sp>
      <p:pic>
        <p:nvPicPr>
          <p:cNvPr id="4" name="Content Placeholder 3" descr="GR2009040103531.gif"/>
          <p:cNvPicPr>
            <a:picLocks noChangeAspect="1"/>
          </p:cNvPicPr>
          <p:nvPr/>
        </p:nvPicPr>
        <p:blipFill>
          <a:blip r:embed="rId3"/>
          <a:stretch>
            <a:fillRect/>
          </a:stretch>
        </p:blipFill>
        <p:spPr>
          <a:xfrm>
            <a:off x="0" y="2610466"/>
            <a:ext cx="9144000" cy="337123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324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Nominal Commitment to Human Rights Index (NCHR): A global survey</a:t>
            </a:r>
            <a:endParaRPr lang="en-US" dirty="0"/>
          </a:p>
        </p:txBody>
      </p:sp>
      <p:pic>
        <p:nvPicPr>
          <p:cNvPr id="4" name="Content Placeholder 3" descr="nchri_index.pdf"/>
          <p:cNvPicPr>
            <a:picLocks noGrp="1" noChangeAspect="1"/>
          </p:cNvPicPr>
          <p:nvPr>
            <p:ph idx="1"/>
          </p:nvPr>
        </p:nvPicPr>
        <p:blipFill>
          <a:blip r:embed="rId3"/>
          <a:srcRect t="-4046" b="-4046"/>
          <a:stretch>
            <a:fillRect/>
          </a:stretch>
        </p:blipFill>
        <p:spPr>
          <a:xfrm>
            <a:off x="457200" y="269874"/>
            <a:ext cx="8229600" cy="3705445"/>
          </a:xfrm>
        </p:spPr>
      </p:pic>
      <p:sp>
        <p:nvSpPr>
          <p:cNvPr id="5" name="TextBox 4"/>
          <p:cNvSpPr txBox="1"/>
          <p:nvPr/>
        </p:nvSpPr>
        <p:spPr>
          <a:xfrm>
            <a:off x="533400" y="6172200"/>
            <a:ext cx="8153400" cy="369332"/>
          </a:xfrm>
          <a:prstGeom prst="rect">
            <a:avLst/>
          </a:prstGeom>
          <a:noFill/>
        </p:spPr>
        <p:txBody>
          <a:bodyPr wrap="square" rtlCol="0">
            <a:spAutoFit/>
          </a:bodyPr>
          <a:lstStyle/>
          <a:p>
            <a:r>
              <a:rPr lang="en-US" dirty="0" smtClean="0"/>
              <a:t>Source: UCL Department of Political Science)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7409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ndh.jpg"/>
          <p:cNvPicPr>
            <a:picLocks noChangeAspect="1"/>
          </p:cNvPicPr>
          <p:nvPr/>
        </p:nvPicPr>
        <p:blipFill>
          <a:blip r:embed="rId3"/>
          <a:stretch>
            <a:fillRect/>
          </a:stretch>
        </p:blipFill>
        <p:spPr>
          <a:xfrm rot="1098876">
            <a:off x="5791200" y="3962400"/>
            <a:ext cx="2590800" cy="2438400"/>
          </a:xfrm>
          <a:prstGeom prst="rect">
            <a:avLst/>
          </a:prstGeom>
          <a:ln>
            <a:noFill/>
          </a:ln>
          <a:effectLst>
            <a:outerShdw blurRad="76200" dir="18900000" sy="23000" kx="-1200000" algn="bl">
              <a:srgbClr val="000000">
                <a:alpha val="15000"/>
              </a:srgbClr>
            </a:outerShdw>
          </a:effectLst>
        </p:spPr>
      </p:pic>
      <p:sp>
        <p:nvSpPr>
          <p:cNvPr id="2" name="Title 1"/>
          <p:cNvSpPr>
            <a:spLocks noGrp="1"/>
          </p:cNvSpPr>
          <p:nvPr>
            <p:ph type="title"/>
          </p:nvPr>
        </p:nvSpPr>
        <p:spPr/>
        <p:txBody>
          <a:bodyPr>
            <a:normAutofit fontScale="90000"/>
          </a:bodyPr>
          <a:lstStyle/>
          <a:p>
            <a:r>
              <a:rPr lang="en-US" dirty="0" smtClean="0"/>
              <a:t>The National Human Rights Committee </a:t>
            </a:r>
            <a:endParaRPr lang="en-US" dirty="0"/>
          </a:p>
        </p:txBody>
      </p:sp>
      <p:sp>
        <p:nvSpPr>
          <p:cNvPr id="3" name="Content Placeholder 2"/>
          <p:cNvSpPr>
            <a:spLocks noGrp="1"/>
          </p:cNvSpPr>
          <p:nvPr>
            <p:ph idx="1"/>
          </p:nvPr>
        </p:nvSpPr>
        <p:spPr>
          <a:xfrm>
            <a:off x="457200" y="1143001"/>
            <a:ext cx="8229600" cy="3429000"/>
          </a:xfrm>
        </p:spPr>
        <p:txBody>
          <a:bodyPr>
            <a:normAutofit/>
          </a:bodyPr>
          <a:lstStyle/>
          <a:p>
            <a:r>
              <a:rPr lang="en-US" dirty="0" smtClean="0"/>
              <a:t>Created in 1990 to monitor the human rights practices of government institutions</a:t>
            </a:r>
          </a:p>
          <a:p>
            <a:r>
              <a:rPr lang="en-US" dirty="0" smtClean="0"/>
              <a:t>Became a fully autonomous agency in </a:t>
            </a:r>
            <a:r>
              <a:rPr lang="en-US" smtClean="0"/>
              <a:t>1999</a:t>
            </a:r>
          </a:p>
          <a:p>
            <a:r>
              <a:rPr lang="en-US" smtClean="0"/>
              <a:t>CNDH’s</a:t>
            </a:r>
            <a:r>
              <a:rPr lang="en-US" dirty="0" smtClean="0"/>
              <a:t> mandate is to "protect, observe, promote, study, and disseminate the human rights protected by the Mexican legal system."</a:t>
            </a:r>
          </a:p>
          <a:p>
            <a:r>
              <a:rPr lang="en-US" dirty="0" smtClean="0"/>
              <a:t>Criticisms </a:t>
            </a:r>
          </a:p>
          <a:p>
            <a:r>
              <a:rPr lang="en-US" dirty="0" smtClean="0"/>
              <a:t>$73 million budget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46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Trafficking</a:t>
            </a:r>
            <a:endParaRPr lang="en-US" dirty="0"/>
          </a:p>
        </p:txBody>
      </p:sp>
      <p:pic>
        <p:nvPicPr>
          <p:cNvPr id="6" name="Content Placeholder 5" descr="trafficking_routes.jpg"/>
          <p:cNvPicPr>
            <a:picLocks noGrp="1" noChangeAspect="1"/>
          </p:cNvPicPr>
          <p:nvPr>
            <p:ph idx="1"/>
          </p:nvPr>
        </p:nvPicPr>
        <p:blipFill>
          <a:blip r:embed="rId3"/>
          <a:srcRect l="-18054" r="-18054"/>
          <a:stretch>
            <a:fillRect/>
          </a:stretch>
        </p:blip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1421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Trafficking in Mexico</a:t>
            </a:r>
            <a:endParaRPr lang="en-US" dirty="0"/>
          </a:p>
        </p:txBody>
      </p:sp>
      <p:sp>
        <p:nvSpPr>
          <p:cNvPr id="3" name="Content Placeholder 2"/>
          <p:cNvSpPr>
            <a:spLocks noGrp="1"/>
          </p:cNvSpPr>
          <p:nvPr>
            <p:ph idx="1"/>
          </p:nvPr>
        </p:nvSpPr>
        <p:spPr/>
        <p:txBody>
          <a:bodyPr>
            <a:normAutofit/>
          </a:bodyPr>
          <a:lstStyle/>
          <a:p>
            <a:pPr>
              <a:buNone/>
            </a:pPr>
            <a:r>
              <a:rPr lang="en-US" sz="2400" u="sng" dirty="0" smtClean="0"/>
              <a:t>Source, transit, and destination country</a:t>
            </a:r>
            <a:endParaRPr lang="en-US" sz="2400" dirty="0" smtClean="0"/>
          </a:p>
          <a:p>
            <a:r>
              <a:rPr lang="en-US" sz="2400" dirty="0" smtClean="0"/>
              <a:t>Tier 2</a:t>
            </a:r>
          </a:p>
          <a:p>
            <a:r>
              <a:rPr lang="en-US" sz="2400" dirty="0" smtClean="0"/>
              <a:t>Federal anti-trafficking law (2007)</a:t>
            </a:r>
          </a:p>
          <a:p>
            <a:r>
              <a:rPr lang="en-US" sz="2400" dirty="0" smtClean="0"/>
              <a:t>Issuing of regulation in February 2009</a:t>
            </a:r>
          </a:p>
          <a:p>
            <a:r>
              <a:rPr lang="en-US" sz="2400" dirty="0" smtClean="0"/>
              <a:t> 22 states and the DF had enacted                                  legislation to criminalize some forms                                                 of trafficking</a:t>
            </a:r>
          </a:p>
        </p:txBody>
      </p:sp>
      <p:pic>
        <p:nvPicPr>
          <p:cNvPr id="5" name="Picture 4" descr="presentacion-del-indice-mexicano-de-vulerabilidad-ante-la-trata-de-personas831fc75e4e.gif"/>
          <p:cNvPicPr>
            <a:picLocks noChangeAspect="1"/>
          </p:cNvPicPr>
          <p:nvPr/>
        </p:nvPicPr>
        <p:blipFill>
          <a:blip r:embed="rId3"/>
          <a:stretch>
            <a:fillRect/>
          </a:stretch>
        </p:blipFill>
        <p:spPr>
          <a:xfrm>
            <a:off x="6477000" y="0"/>
            <a:ext cx="2667000" cy="4038600"/>
          </a:xfrm>
          <a:prstGeom prst="rect">
            <a:avLst/>
          </a:prstGeom>
        </p:spPr>
      </p:pic>
      <p:pic>
        <p:nvPicPr>
          <p:cNvPr id="8" name="Picture 7" descr="muertasdejuarez2.jpg"/>
          <p:cNvPicPr>
            <a:picLocks noChangeAspect="1"/>
          </p:cNvPicPr>
          <p:nvPr/>
        </p:nvPicPr>
        <p:blipFill>
          <a:blip r:embed="rId4"/>
          <a:stretch>
            <a:fillRect/>
          </a:stretch>
        </p:blipFill>
        <p:spPr>
          <a:xfrm>
            <a:off x="5080000" y="3810000"/>
            <a:ext cx="4064000" cy="3048000"/>
          </a:xfrm>
          <a:prstGeom prst="rect">
            <a:avLst/>
          </a:prstGeom>
        </p:spPr>
      </p:pic>
      <p:pic>
        <p:nvPicPr>
          <p:cNvPr id="7" name="Picture 6" descr="prostitution-in-mexico.jpg"/>
          <p:cNvPicPr>
            <a:picLocks noChangeAspect="1"/>
          </p:cNvPicPr>
          <p:nvPr/>
        </p:nvPicPr>
        <p:blipFill>
          <a:blip r:embed="rId5"/>
          <a:stretch>
            <a:fillRect/>
          </a:stretch>
        </p:blipFill>
        <p:spPr>
          <a:xfrm>
            <a:off x="0" y="4876800"/>
            <a:ext cx="3962400" cy="1981200"/>
          </a:xfrm>
          <a:prstGeom prst="rect">
            <a:avLst/>
          </a:prstGeom>
        </p:spPr>
      </p:pic>
      <p:pic>
        <p:nvPicPr>
          <p:cNvPr id="9" name="Picture 8" descr="child.jpg"/>
          <p:cNvPicPr>
            <a:picLocks noChangeAspect="1"/>
          </p:cNvPicPr>
          <p:nvPr/>
        </p:nvPicPr>
        <p:blipFill>
          <a:blip r:embed="rId6"/>
          <a:stretch>
            <a:fillRect/>
          </a:stretch>
        </p:blipFill>
        <p:spPr>
          <a:xfrm>
            <a:off x="3886200" y="4876800"/>
            <a:ext cx="2362200" cy="1981200"/>
          </a:xfrm>
          <a:prstGeom prst="rect">
            <a:avLst/>
          </a:prstGeom>
        </p:spPr>
      </p:pic>
      <p:pic>
        <p:nvPicPr>
          <p:cNvPr id="10" name="Picture 9" descr="migrants.jpg"/>
          <p:cNvPicPr>
            <a:picLocks noChangeAspect="1"/>
          </p:cNvPicPr>
          <p:nvPr/>
        </p:nvPicPr>
        <p:blipFill>
          <a:blip r:embed="rId7"/>
          <a:stretch>
            <a:fillRect/>
          </a:stretch>
        </p:blipFill>
        <p:spPr>
          <a:xfrm>
            <a:off x="6096000" y="3048000"/>
            <a:ext cx="3048000" cy="1892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834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pl-PL" dirty="0"/>
              <a:t>http://</a:t>
            </a:r>
            <a:r>
              <a:rPr lang="pl-PL" dirty="0" err="1"/>
              <a:t>www.youtube.com</a:t>
            </a:r>
            <a:r>
              <a:rPr lang="pl-PL" dirty="0"/>
              <a:t>/</a:t>
            </a:r>
            <a:r>
              <a:rPr lang="pl-PL" dirty="0" err="1"/>
              <a:t>watch?v</a:t>
            </a:r>
            <a:r>
              <a:rPr lang="pl-PL" dirty="0"/>
              <a:t>=</a:t>
            </a:r>
            <a:r>
              <a:rPr lang="pl-PL" dirty="0" smtClean="0"/>
              <a:t>_</a:t>
            </a:r>
            <a:r>
              <a:rPr lang="pl-PL" dirty="0" err="1" smtClean="0"/>
              <a:t>M_vhPLAkoA</a:t>
            </a:r>
            <a:endParaRPr lang="en-US" dirty="0" smtClean="0"/>
          </a:p>
          <a:p>
            <a:r>
              <a:rPr lang="en-US" dirty="0" smtClean="0"/>
              <a:t>The Rise of Neo-liberalism</a:t>
            </a:r>
          </a:p>
          <a:p>
            <a:r>
              <a:rPr lang="en-US" dirty="0" smtClean="0"/>
              <a:t>The Rise of Organized Crime in Mexico</a:t>
            </a:r>
          </a:p>
          <a:p>
            <a:r>
              <a:rPr lang="en-US" dirty="0" smtClean="0"/>
              <a:t>9/11 Impact on US Border Security</a:t>
            </a:r>
          </a:p>
          <a:p>
            <a:r>
              <a:rPr lang="en-US" dirty="0" err="1" smtClean="0"/>
              <a:t>Calderón’s</a:t>
            </a:r>
            <a:r>
              <a:rPr lang="en-US" dirty="0" smtClean="0"/>
              <a:t> War on Drugs and Policies</a:t>
            </a:r>
          </a:p>
          <a:p>
            <a:r>
              <a:rPr lang="en-US" dirty="0" smtClean="0"/>
              <a:t>Corruption, Military, Human Rights Violations</a:t>
            </a:r>
          </a:p>
          <a:p>
            <a:r>
              <a:rPr lang="en-US" dirty="0" smtClean="0"/>
              <a:t>The Massacre of Tamaulipas (Case Study)</a:t>
            </a:r>
          </a:p>
          <a:p>
            <a:r>
              <a:rPr lang="en-US" dirty="0" smtClean="0"/>
              <a:t>Trends in Human Trafficking &amp; The Involvement of Drug Cartels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9803793"/>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72migrants.jpg"/>
          <p:cNvPicPr>
            <a:picLocks noChangeAspect="1"/>
          </p:cNvPicPr>
          <p:nvPr/>
        </p:nvPicPr>
        <p:blipFill>
          <a:blip r:embed="rId3"/>
          <a:stretch>
            <a:fillRect/>
          </a:stretch>
        </p:blipFill>
        <p:spPr>
          <a:xfrm>
            <a:off x="3581400" y="2667000"/>
            <a:ext cx="5080000" cy="3810000"/>
          </a:xfrm>
          <a:prstGeom prst="rect">
            <a:avLst/>
          </a:prstGeom>
          <a:ln>
            <a:noFill/>
          </a:ln>
          <a:effectLst>
            <a:softEdge rad="112500"/>
          </a:effectLst>
        </p:spPr>
      </p:pic>
      <p:pic>
        <p:nvPicPr>
          <p:cNvPr id="4" name="Content Placeholder 3" descr="tamaulipas.gif"/>
          <p:cNvPicPr>
            <a:picLocks noGrp="1" noChangeAspect="1"/>
          </p:cNvPicPr>
          <p:nvPr>
            <p:ph idx="1"/>
          </p:nvPr>
        </p:nvPicPr>
        <p:blipFill>
          <a:blip r:embed="rId4"/>
          <a:srcRect l="-14188" r="-14188"/>
          <a:stretch>
            <a:fillRect/>
          </a:stretch>
        </p:blipFill>
        <p:spPr>
          <a:xfrm>
            <a:off x="0" y="381000"/>
            <a:ext cx="5181600" cy="3657600"/>
          </a:xfrm>
          <a:prstGeom prst="rect">
            <a:avLst/>
          </a:prstGeom>
          <a:ln>
            <a:noFill/>
          </a:ln>
          <a:effectLst>
            <a:softEdge rad="112500"/>
          </a:effectLst>
        </p:spPr>
      </p:pic>
      <p:sp>
        <p:nvSpPr>
          <p:cNvPr id="6" name="TextBox 5"/>
          <p:cNvSpPr txBox="1"/>
          <p:nvPr/>
        </p:nvSpPr>
        <p:spPr>
          <a:xfrm>
            <a:off x="4114800" y="762000"/>
            <a:ext cx="5029200" cy="523220"/>
          </a:xfrm>
          <a:prstGeom prst="rect">
            <a:avLst/>
          </a:prstGeom>
          <a:noFill/>
        </p:spPr>
        <p:txBody>
          <a:bodyPr wrap="square" rtlCol="0">
            <a:spAutoFit/>
          </a:bodyPr>
          <a:lstStyle/>
          <a:p>
            <a:r>
              <a:rPr lang="en-US" sz="2800" dirty="0" smtClean="0"/>
              <a:t>The Massacre of Tamaulipas</a:t>
            </a:r>
            <a:endParaRPr lang="en-US" sz="2800" dirty="0"/>
          </a:p>
        </p:txBody>
      </p:sp>
      <p:sp>
        <p:nvSpPr>
          <p:cNvPr id="7" name="TextBox 6"/>
          <p:cNvSpPr txBox="1"/>
          <p:nvPr/>
        </p:nvSpPr>
        <p:spPr>
          <a:xfrm>
            <a:off x="-2000250" y="2000250"/>
            <a:ext cx="184666" cy="369332"/>
          </a:xfrm>
          <a:prstGeom prst="rect">
            <a:avLst/>
          </a:prstGeom>
          <a:noFill/>
        </p:spPr>
        <p:txBody>
          <a:bodyPr wrap="none" rtlCol="0">
            <a:spAutoFit/>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5907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Zetas</a:t>
            </a:r>
            <a:endParaRPr lang="en-US" dirty="0"/>
          </a:p>
        </p:txBody>
      </p:sp>
      <p:sp>
        <p:nvSpPr>
          <p:cNvPr id="3" name="Content Placeholder 2"/>
          <p:cNvSpPr>
            <a:spLocks noGrp="1"/>
          </p:cNvSpPr>
          <p:nvPr>
            <p:ph sz="half" idx="1"/>
          </p:nvPr>
        </p:nvSpPr>
        <p:spPr/>
        <p:txBody>
          <a:bodyPr>
            <a:normAutofit fontScale="70000" lnSpcReduction="20000"/>
          </a:bodyPr>
          <a:lstStyle/>
          <a:p>
            <a:r>
              <a:rPr lang="en-US" sz="2800" dirty="0" smtClean="0"/>
              <a:t>One of the most powerful cartels operating in Mexico</a:t>
            </a:r>
          </a:p>
          <a:p>
            <a:r>
              <a:rPr lang="en-US" sz="2800" dirty="0" smtClean="0"/>
              <a:t>Trying to extent its presence southward into Central America </a:t>
            </a:r>
          </a:p>
          <a:p>
            <a:r>
              <a:rPr lang="en-US" sz="2800" dirty="0" smtClean="0"/>
              <a:t>“El </a:t>
            </a:r>
            <a:r>
              <a:rPr lang="en-US" sz="2800" dirty="0" err="1" smtClean="0"/>
              <a:t>Lazca</a:t>
            </a:r>
            <a:r>
              <a:rPr lang="en-US" sz="2800" dirty="0" smtClean="0"/>
              <a:t>” controls the organization </a:t>
            </a:r>
          </a:p>
          <a:p>
            <a:r>
              <a:rPr lang="en-US" sz="2800" dirty="0" smtClean="0"/>
              <a:t>The New Federation – formed by El </a:t>
            </a:r>
            <a:r>
              <a:rPr lang="en-US" sz="2800" dirty="0" err="1" smtClean="0"/>
              <a:t>Golfo</a:t>
            </a:r>
            <a:r>
              <a:rPr lang="en-US" sz="2800" dirty="0" smtClean="0"/>
              <a:t> Cartel, Sinaloa Cartel and La </a:t>
            </a:r>
            <a:r>
              <a:rPr lang="en-US" sz="2800" dirty="0" err="1" smtClean="0"/>
              <a:t>Familia</a:t>
            </a:r>
            <a:endParaRPr lang="en-US" sz="2800" dirty="0" smtClean="0"/>
          </a:p>
          <a:p>
            <a:r>
              <a:rPr lang="en-US" sz="2800" dirty="0" smtClean="0"/>
              <a:t>Recruits minors and immigrants to increase its number of soldiers</a:t>
            </a:r>
          </a:p>
          <a:p>
            <a:endParaRPr lang="en-US" dirty="0" smtClean="0"/>
          </a:p>
        </p:txBody>
      </p:sp>
      <p:pic>
        <p:nvPicPr>
          <p:cNvPr id="8" name="Content Placeholder 7" descr="lazca.jpg"/>
          <p:cNvPicPr>
            <a:picLocks noGrp="1" noChangeAspect="1"/>
          </p:cNvPicPr>
          <p:nvPr>
            <p:ph sz="half" idx="2"/>
          </p:nvPr>
        </p:nvPicPr>
        <p:blipFill>
          <a:blip r:embed="rId3"/>
          <a:srcRect l="-7775" r="-7775"/>
          <a:stretch>
            <a:fillRect/>
          </a:stretch>
        </p:blipFill>
        <p:spPr>
          <a:xfrm>
            <a:off x="4876800" y="585787"/>
            <a:ext cx="4038600" cy="2438400"/>
          </a:xfrm>
        </p:spPr>
      </p:pic>
      <p:pic>
        <p:nvPicPr>
          <p:cNvPr id="9" name="Picture 8" descr="carteles_unidos.jpg"/>
          <p:cNvPicPr>
            <a:picLocks noChangeAspect="1"/>
          </p:cNvPicPr>
          <p:nvPr/>
        </p:nvPicPr>
        <p:blipFill>
          <a:blip r:embed="rId4"/>
          <a:stretch>
            <a:fillRect/>
          </a:stretch>
        </p:blipFill>
        <p:spPr>
          <a:xfrm>
            <a:off x="5083175" y="3990975"/>
            <a:ext cx="3581400" cy="2181225"/>
          </a:xfrm>
          <a:prstGeom prst="rect">
            <a:avLst/>
          </a:prstGeom>
        </p:spPr>
      </p:pic>
      <p:pic>
        <p:nvPicPr>
          <p:cNvPr id="6" name="Content Placeholder 3" descr="Mexican-drug-cartels-map_manufacturing_v5.jpg"/>
          <p:cNvPicPr>
            <a:picLocks noChangeAspect="1"/>
          </p:cNvPicPr>
          <p:nvPr/>
        </p:nvPicPr>
        <p:blipFill>
          <a:blip r:embed="rId5"/>
          <a:srcRect l="-14777" r="-14777"/>
          <a:stretch>
            <a:fillRect/>
          </a:stretch>
        </p:blipFill>
        <p:spPr>
          <a:xfrm>
            <a:off x="4632325" y="2101849"/>
            <a:ext cx="4511675" cy="184467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9048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VIDEO: http://us.cnn.com/video/?/video/bestoftv/2009/08/16/lemon.michael.ware.intv.cnn</a:t>
            </a:r>
            <a:br>
              <a:rPr lang="en-US" sz="2800" dirty="0" smtClean="0"/>
            </a:br>
            <a:endParaRPr lang="en-US" sz="2800" dirty="0"/>
          </a:p>
        </p:txBody>
      </p:sp>
      <p:pic>
        <p:nvPicPr>
          <p:cNvPr id="4" name="Content Placeholder 3" descr="tres.png"/>
          <p:cNvPicPr>
            <a:picLocks noGrp="1" noChangeAspect="1"/>
          </p:cNvPicPr>
          <p:nvPr>
            <p:ph idx="1"/>
          </p:nvPr>
        </p:nvPicPr>
        <p:blipFill>
          <a:blip r:embed="rId3"/>
          <a:srcRect l="-3118" r="-3118"/>
          <a:stretch>
            <a:fillRect/>
          </a:stretch>
        </p:blip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4530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Vulnerable People</a:t>
            </a:r>
            <a:endParaRPr lang="en-US" dirty="0"/>
          </a:p>
        </p:txBody>
      </p:sp>
      <p:sp>
        <p:nvSpPr>
          <p:cNvPr id="3" name="Content Placeholder 2"/>
          <p:cNvSpPr>
            <a:spLocks noGrp="1"/>
          </p:cNvSpPr>
          <p:nvPr>
            <p:ph idx="1"/>
          </p:nvPr>
        </p:nvSpPr>
        <p:spPr>
          <a:xfrm>
            <a:off x="762000" y="685800"/>
            <a:ext cx="7543800" cy="4330700"/>
          </a:xfrm>
        </p:spPr>
        <p:txBody>
          <a:bodyPr>
            <a:normAutofit/>
          </a:bodyPr>
          <a:lstStyle/>
          <a:p>
            <a:r>
              <a:rPr lang="en-US" dirty="0" smtClean="0"/>
              <a:t>The power of drug gang increases</a:t>
            </a:r>
          </a:p>
          <a:p>
            <a:pPr>
              <a:buNone/>
            </a:pPr>
            <a:r>
              <a:rPr lang="en-US" dirty="0" smtClean="0"/>
              <a:t>    due to internal migration and high</a:t>
            </a:r>
          </a:p>
          <a:p>
            <a:pPr>
              <a:buNone/>
            </a:pPr>
            <a:r>
              <a:rPr lang="en-US" dirty="0" smtClean="0"/>
              <a:t>    unemployment rates</a:t>
            </a:r>
          </a:p>
          <a:p>
            <a:r>
              <a:rPr lang="en-US" dirty="0" smtClean="0"/>
              <a:t>Rural to urban migration</a:t>
            </a:r>
          </a:p>
          <a:p>
            <a:r>
              <a:rPr lang="en-US" dirty="0" smtClean="0"/>
              <a:t>Migrants will continue to cross Mexico in their efforts to reach the US or Canada</a:t>
            </a:r>
          </a:p>
          <a:p>
            <a:r>
              <a:rPr lang="en-US" dirty="0" smtClean="0"/>
              <a:t>6 in 10 women/girls experience sexual violence </a:t>
            </a:r>
          </a:p>
          <a:p>
            <a:r>
              <a:rPr lang="en-US" dirty="0" smtClean="0"/>
              <a:t>Limited options: to join the gangs, migrate to the US/Canada or continue a life of poverty and insecurity </a:t>
            </a:r>
            <a:endParaRPr lang="en-US" dirty="0"/>
          </a:p>
        </p:txBody>
      </p:sp>
      <p:pic>
        <p:nvPicPr>
          <p:cNvPr id="5" name="Picture 4" descr="migration.jpeg"/>
          <p:cNvPicPr>
            <a:picLocks noChangeAspect="1"/>
          </p:cNvPicPr>
          <p:nvPr/>
        </p:nvPicPr>
        <p:blipFill>
          <a:blip r:embed="rId3"/>
          <a:stretch>
            <a:fillRect/>
          </a:stretch>
        </p:blipFill>
        <p:spPr>
          <a:xfrm>
            <a:off x="6096000" y="0"/>
            <a:ext cx="3048000" cy="2336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1074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graphicFrame>
        <p:nvGraphicFramePr>
          <p:cNvPr id="4" name="D 1"/>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3645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Recommendations</a:t>
            </a:r>
            <a:endParaRPr lang="en-US" dirty="0"/>
          </a:p>
        </p:txBody>
      </p:sp>
      <p:sp>
        <p:nvSpPr>
          <p:cNvPr id="3" name="Content Placeholder 2"/>
          <p:cNvSpPr>
            <a:spLocks noGrp="1"/>
          </p:cNvSpPr>
          <p:nvPr>
            <p:ph idx="1"/>
          </p:nvPr>
        </p:nvSpPr>
        <p:spPr/>
        <p:txBody>
          <a:bodyPr/>
          <a:lstStyle/>
          <a:p>
            <a:r>
              <a:rPr lang="en-US" dirty="0" smtClean="0"/>
              <a:t>Decriminalization of Marijuana</a:t>
            </a:r>
          </a:p>
          <a:p>
            <a:r>
              <a:rPr lang="en-US" dirty="0" smtClean="0"/>
              <a:t>Education Program for prevention </a:t>
            </a:r>
            <a:r>
              <a:rPr lang="en-US" smtClean="0"/>
              <a:t>&amp; Treatment</a:t>
            </a:r>
            <a:endParaRPr lang="en-US" dirty="0" smtClean="0"/>
          </a:p>
          <a:p>
            <a:r>
              <a:rPr lang="en-US" dirty="0" smtClean="0"/>
              <a:t>Drug Cartel Monopolization</a:t>
            </a:r>
          </a:p>
          <a:p>
            <a:r>
              <a:rPr lang="en-US" dirty="0" smtClean="0"/>
              <a:t>Sustainable Organic Agriculture Reform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5250890"/>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Sited:</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a:solidFill>
                  <a:schemeClr val="tx1">
                    <a:lumMod val="95000"/>
                  </a:schemeClr>
                </a:solidFill>
                <a:hlinkClick r:id="rId3"/>
              </a:rPr>
              <a:t>http://mporioent.com/mpe/?p=4028</a:t>
            </a:r>
            <a:endParaRPr lang="en-US" dirty="0">
              <a:solidFill>
                <a:schemeClr val="tx1">
                  <a:lumMod val="95000"/>
                </a:schemeClr>
              </a:solidFill>
            </a:endParaRPr>
          </a:p>
          <a:p>
            <a:pPr>
              <a:buFont typeface="Wingdings" pitchFamily="2" charset="2"/>
              <a:buChar char="Ø"/>
            </a:pPr>
            <a:r>
              <a:rPr lang="en-US" u="sng" dirty="0">
                <a:solidFill>
                  <a:schemeClr val="tx1">
                    <a:lumMod val="95000"/>
                  </a:schemeClr>
                </a:solidFill>
                <a:hlinkClick r:id="rId4"/>
              </a:rPr>
              <a:t>http://online.wsj.com/article/SB123518102536038463.html</a:t>
            </a:r>
            <a:endParaRPr lang="en-US" dirty="0">
              <a:solidFill>
                <a:schemeClr val="tx1">
                  <a:lumMod val="95000"/>
                </a:schemeClr>
              </a:solidFill>
            </a:endParaRPr>
          </a:p>
          <a:p>
            <a:pPr>
              <a:buFont typeface="Wingdings" pitchFamily="2" charset="2"/>
              <a:buChar char="Ø"/>
            </a:pPr>
            <a:r>
              <a:rPr lang="en-US" u="sng" dirty="0">
                <a:solidFill>
                  <a:schemeClr val="tx1">
                    <a:lumMod val="95000"/>
                  </a:schemeClr>
                </a:solidFill>
                <a:hlinkClick r:id="rId5"/>
              </a:rPr>
              <a:t>http://online.wsj.com/article/SB10001424052748703960004575482080017955838.html</a:t>
            </a:r>
            <a:endParaRPr lang="en-US" u="sng" dirty="0">
              <a:solidFill>
                <a:schemeClr val="tx1">
                  <a:lumMod val="95000"/>
                </a:schemeClr>
              </a:solidFill>
            </a:endParaRPr>
          </a:p>
          <a:p>
            <a:pPr>
              <a:buFont typeface="Wingdings" pitchFamily="2" charset="2"/>
              <a:buChar char="Ø"/>
            </a:pPr>
            <a:r>
              <a:rPr lang="en-US" u="sng" dirty="0">
                <a:solidFill>
                  <a:schemeClr val="tx1">
                    <a:lumMod val="95000"/>
                  </a:schemeClr>
                </a:solidFill>
                <a:hlinkClick r:id="rId6"/>
              </a:rPr>
              <a:t>http://www.tni.org/article/failed-war-drugs-mexico</a:t>
            </a:r>
            <a:endParaRPr lang="en-US" u="sng" dirty="0">
              <a:solidFill>
                <a:schemeClr val="tx1">
                  <a:lumMod val="95000"/>
                </a:schemeClr>
              </a:solidFill>
            </a:endParaRPr>
          </a:p>
          <a:p>
            <a:pPr>
              <a:buFont typeface="Wingdings" pitchFamily="2" charset="2"/>
              <a:buChar char="Ø"/>
            </a:pPr>
            <a:r>
              <a:rPr lang="en-US" dirty="0">
                <a:solidFill>
                  <a:schemeClr val="tx1">
                    <a:lumMod val="95000"/>
                  </a:schemeClr>
                </a:solidFill>
                <a:hlinkClick r:id="rId7"/>
              </a:rPr>
              <a:t>http://elpolvorin.over-blog.es/article-mexico-atrapado-entre-fuegos-narcos-ejercito-y-potencias-de-america-del-norte-59512936.</a:t>
            </a:r>
            <a:r>
              <a:rPr lang="en-US" dirty="0" smtClean="0">
                <a:solidFill>
                  <a:schemeClr val="tx1">
                    <a:lumMod val="95000"/>
                  </a:schemeClr>
                </a:solidFill>
                <a:hlinkClick r:id="rId7"/>
              </a:rPr>
              <a:t>html</a:t>
            </a:r>
            <a:endParaRPr lang="en-US" dirty="0" smtClean="0">
              <a:hlinkClick r:id="rId8"/>
            </a:endParaRPr>
          </a:p>
          <a:p>
            <a:r>
              <a:rPr lang="en-US" dirty="0" smtClean="0">
                <a:hlinkClick r:id="rId8"/>
              </a:rPr>
              <a:t>nchr_index</a:t>
            </a:r>
            <a:endParaRPr lang="en-US" dirty="0" smtClean="0"/>
          </a:p>
          <a:p>
            <a:r>
              <a:rPr lang="en-US" dirty="0" smtClean="0"/>
              <a:t>HRW </a:t>
            </a:r>
            <a:r>
              <a:rPr lang="en-US" dirty="0" smtClean="0">
                <a:hlinkClick r:id="rId9"/>
              </a:rPr>
              <a:t>http://www.hrw.org/en/node/62433/section/2</a:t>
            </a:r>
            <a:endParaRPr lang="en-US" dirty="0" smtClean="0"/>
          </a:p>
          <a:p>
            <a:r>
              <a:rPr lang="en-US" dirty="0" smtClean="0">
                <a:hlinkClick r:id="rId10"/>
              </a:rPr>
              <a:t>http://www.fbi.gov/news/stories/2006/june/humantrafficking_061206</a:t>
            </a:r>
            <a:endParaRPr lang="en-US" dirty="0" smtClean="0"/>
          </a:p>
          <a:p>
            <a:r>
              <a:rPr lang="en-US" dirty="0" smtClean="0"/>
              <a:t>US State Department Traffic in Persons Report (2010)</a:t>
            </a:r>
          </a:p>
          <a:p>
            <a:r>
              <a:rPr lang="en-US" dirty="0" smtClean="0">
                <a:hlinkClick r:id="rId8"/>
              </a:rPr>
              <a:t>http://www.ucl.ac.uk/spp/research/research-projects/nchr/nchr_index</a:t>
            </a:r>
            <a:endParaRPr lang="en-US" dirty="0" smtClean="0"/>
          </a:p>
          <a:p>
            <a:r>
              <a:rPr lang="en-US" dirty="0" smtClean="0">
                <a:hlinkClick r:id="rId11"/>
              </a:rPr>
              <a:t>http://us.cnn.com/video/?/video/bestoftv/2009/08/16/lemon.michael.ware.intv.cnn</a:t>
            </a:r>
            <a:endParaRPr lang="en-US" dirty="0" smtClean="0"/>
          </a:p>
          <a:p>
            <a:r>
              <a:rPr lang="en-US" dirty="0" smtClean="0">
                <a:hlinkClick r:id="rId12"/>
              </a:rPr>
              <a:t>http://www.stratfor.com/weekly/20091209_mexico_war_cartels_2009?fn=8616243288</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656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Neo-liberalism</a:t>
            </a:r>
            <a:endParaRPr lang="en-US" dirty="0"/>
          </a:p>
        </p:txBody>
      </p:sp>
      <p:sp>
        <p:nvSpPr>
          <p:cNvPr id="3" name="Content Placeholder 2"/>
          <p:cNvSpPr>
            <a:spLocks noGrp="1"/>
          </p:cNvSpPr>
          <p:nvPr>
            <p:ph idx="1"/>
          </p:nvPr>
        </p:nvSpPr>
        <p:spPr/>
        <p:txBody>
          <a:bodyPr/>
          <a:lstStyle/>
          <a:p>
            <a:pPr marL="0" indent="0">
              <a:buNone/>
            </a:pPr>
            <a:r>
              <a:rPr lang="en-US" i="1" dirty="0" smtClean="0"/>
              <a:t>Neo-liberalism in its international usage refers to a political economic philosophy that rejects government intervention in the market. The philosophy specifically emphasizes free market principals and the opening of foreign markets by political means.  Neo-liberals argue that markets free of government influence are essential for sustaining economic prosperity.  (Beeson &amp; Islam 2005, 199)</a:t>
            </a:r>
            <a:endParaRPr lang="en-US"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067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Neo-imperialism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t>
            </a:r>
            <a:r>
              <a:rPr lang="en-US" i="1" dirty="0">
                <a:effectLst/>
              </a:rPr>
              <a:t>The government should “get out of the way”---hence the population too, insofar as the government is democratic, though the conclusion remains implicit.  The decisions of those who impose the “consensus” naturally have a major impact on global order.  Some </a:t>
            </a:r>
            <a:r>
              <a:rPr lang="en-US" i="1" dirty="0" smtClean="0">
                <a:effectLst/>
              </a:rPr>
              <a:t>analysts </a:t>
            </a:r>
            <a:r>
              <a:rPr lang="en-US" i="1" dirty="0">
                <a:effectLst/>
              </a:rPr>
              <a:t>take a much stronger position.  The international business press has referred to these institutions as the core of a “de facto world </a:t>
            </a:r>
            <a:r>
              <a:rPr lang="en-US" i="1" dirty="0" smtClean="0">
                <a:effectLst/>
              </a:rPr>
              <a:t>government</a:t>
            </a:r>
            <a:r>
              <a:rPr lang="en-US" i="1" dirty="0">
                <a:effectLst/>
              </a:rPr>
              <a:t>” of a “new imperial age.</a:t>
            </a:r>
            <a:r>
              <a:rPr lang="en-US" i="1" dirty="0" smtClean="0">
                <a:effectLst/>
              </a:rPr>
              <a:t>”</a:t>
            </a:r>
          </a:p>
          <a:p>
            <a:pPr marL="0" indent="0">
              <a:buNone/>
            </a:pPr>
            <a:r>
              <a:rPr lang="en-US" i="1" dirty="0"/>
              <a:t>	</a:t>
            </a:r>
            <a:r>
              <a:rPr lang="en-US" i="1" dirty="0" smtClean="0"/>
              <a:t>				-Noam Chomsky on 						neo-liberal 							ideology</a:t>
            </a:r>
            <a:endParaRPr lang="en-US" dirty="0">
              <a:effectLst/>
            </a:endParaRPr>
          </a:p>
          <a:p>
            <a:pPr marL="0" indent="0">
              <a:buNone/>
            </a:pPr>
            <a:endParaRPr lang="en-US" dirty="0"/>
          </a:p>
        </p:txBody>
      </p:sp>
      <p:pic>
        <p:nvPicPr>
          <p:cNvPr id="4" name="Picture 3" descr="noamchomsky.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36905" y="3042142"/>
            <a:ext cx="2956800" cy="222088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673654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Roots of the Economic Crisis</a:t>
            </a:r>
            <a:endParaRPr lang="en-US" dirty="0"/>
          </a:p>
        </p:txBody>
      </p:sp>
      <p:sp>
        <p:nvSpPr>
          <p:cNvPr id="3" name="Content Placeholder 2"/>
          <p:cNvSpPr>
            <a:spLocks noGrp="1"/>
          </p:cNvSpPr>
          <p:nvPr>
            <p:ph idx="1"/>
          </p:nvPr>
        </p:nvSpPr>
        <p:spPr/>
        <p:txBody>
          <a:bodyPr/>
          <a:lstStyle/>
          <a:p>
            <a:pPr lvl="0"/>
            <a:r>
              <a:rPr lang="en-US" i="1" dirty="0" smtClean="0">
                <a:effectLst/>
              </a:rPr>
              <a:t> </a:t>
            </a:r>
            <a:r>
              <a:rPr lang="en-US" dirty="0" smtClean="0">
                <a:effectLst/>
              </a:rPr>
              <a:t>President</a:t>
            </a:r>
            <a:r>
              <a:rPr lang="en-US" i="1" dirty="0" smtClean="0">
                <a:effectLst/>
              </a:rPr>
              <a:t> </a:t>
            </a:r>
            <a:r>
              <a:rPr lang="en-US" dirty="0" err="1" smtClean="0">
                <a:effectLst/>
              </a:rPr>
              <a:t>López</a:t>
            </a:r>
            <a:r>
              <a:rPr lang="en-US" dirty="0" smtClean="0">
                <a:effectLst/>
              </a:rPr>
              <a:t> </a:t>
            </a:r>
            <a:r>
              <a:rPr lang="en-US" dirty="0">
                <a:effectLst/>
              </a:rPr>
              <a:t>Portillo </a:t>
            </a:r>
            <a:r>
              <a:rPr lang="en-US" dirty="0" smtClean="0">
                <a:effectLst/>
              </a:rPr>
              <a:t>– 1970s </a:t>
            </a:r>
          </a:p>
          <a:p>
            <a:pPr lvl="0"/>
            <a:r>
              <a:rPr lang="en-US" dirty="0" smtClean="0">
                <a:effectLst/>
              </a:rPr>
              <a:t>4th </a:t>
            </a:r>
            <a:r>
              <a:rPr lang="en-US" dirty="0">
                <a:effectLst/>
              </a:rPr>
              <a:t>largest exporter of </a:t>
            </a:r>
            <a:r>
              <a:rPr lang="en-US" dirty="0" smtClean="0">
                <a:effectLst/>
              </a:rPr>
              <a:t>Oil</a:t>
            </a:r>
          </a:p>
          <a:p>
            <a:pPr lvl="0"/>
            <a:r>
              <a:rPr lang="en-US" dirty="0" smtClean="0"/>
              <a:t>Unemployment at 4%</a:t>
            </a:r>
            <a:endParaRPr lang="en-US" dirty="0" smtClean="0">
              <a:effectLst/>
            </a:endParaRPr>
          </a:p>
          <a:p>
            <a:pPr lvl="0"/>
            <a:r>
              <a:rPr lang="en-US" dirty="0" smtClean="0">
                <a:effectLst/>
              </a:rPr>
              <a:t>Mexico thriving, but…</a:t>
            </a:r>
          </a:p>
          <a:p>
            <a:pPr lvl="2"/>
            <a:r>
              <a:rPr lang="en-US" dirty="0" smtClean="0">
                <a:effectLst/>
              </a:rPr>
              <a:t>Oil price plunge hits Mexico hard</a:t>
            </a:r>
          </a:p>
          <a:p>
            <a:pPr lvl="2"/>
            <a:r>
              <a:rPr lang="en-US" dirty="0" smtClean="0">
                <a:effectLst/>
              </a:rPr>
              <a:t> High interest rates on Foreign debt leads to… </a:t>
            </a:r>
          </a:p>
          <a:p>
            <a:pPr marL="806450" lvl="2" indent="0">
              <a:buNone/>
            </a:pPr>
            <a:endParaRPr lang="en-US" dirty="0">
              <a:effectLst/>
            </a:endParaRPr>
          </a:p>
          <a:p>
            <a:pPr marL="806450" lvl="2" indent="0">
              <a:buNone/>
            </a:pPr>
            <a:endParaRPr lang="en-US" dirty="0">
              <a:effectLst/>
            </a:endParaRPr>
          </a:p>
          <a:p>
            <a:pPr marL="806450" lvl="2" indent="0">
              <a:buNone/>
            </a:pPr>
            <a:endParaRPr lang="en-US" dirty="0">
              <a:effectLst/>
            </a:endParaRPr>
          </a:p>
          <a:p>
            <a:pPr marL="806450" lvl="2" indent="0">
              <a:buNone/>
            </a:pPr>
            <a:endParaRPr lang="en-US" dirty="0">
              <a:effectLst/>
            </a:endParaRPr>
          </a:p>
        </p:txBody>
      </p:sp>
      <p:pic>
        <p:nvPicPr>
          <p:cNvPr id="4" name="Picture 3" descr="no-mexican-oil-330.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16400" y="574538"/>
            <a:ext cx="2724214" cy="217937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76603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Crisis &amp; the 80s</a:t>
            </a:r>
            <a:endParaRPr lang="en-US" dirty="0"/>
          </a:p>
        </p:txBody>
      </p:sp>
      <p:sp>
        <p:nvSpPr>
          <p:cNvPr id="3" name="Content Placeholder 2"/>
          <p:cNvSpPr>
            <a:spLocks noGrp="1"/>
          </p:cNvSpPr>
          <p:nvPr>
            <p:ph idx="1"/>
          </p:nvPr>
        </p:nvSpPr>
        <p:spPr>
          <a:xfrm>
            <a:off x="761999" y="795574"/>
            <a:ext cx="7714513" cy="4574550"/>
          </a:xfrm>
        </p:spPr>
        <p:txBody>
          <a:bodyPr>
            <a:normAutofit/>
          </a:bodyPr>
          <a:lstStyle/>
          <a:p>
            <a:pPr lvl="0"/>
            <a:r>
              <a:rPr lang="en-US" dirty="0" smtClean="0">
                <a:effectLst/>
              </a:rPr>
              <a:t>President Miguel </a:t>
            </a:r>
            <a:r>
              <a:rPr lang="en-US" dirty="0">
                <a:effectLst/>
              </a:rPr>
              <a:t>De la Madrid </a:t>
            </a:r>
            <a:r>
              <a:rPr lang="en-US" dirty="0" err="1" smtClean="0">
                <a:effectLst/>
              </a:rPr>
              <a:t>Hurtado</a:t>
            </a:r>
            <a:r>
              <a:rPr lang="en-US" dirty="0" smtClean="0">
                <a:effectLst/>
              </a:rPr>
              <a:t> -1982</a:t>
            </a:r>
          </a:p>
          <a:p>
            <a:pPr lvl="0"/>
            <a:r>
              <a:rPr lang="en-US" dirty="0" smtClean="0"/>
              <a:t>“The Lost Development Decade”</a:t>
            </a:r>
          </a:p>
          <a:p>
            <a:pPr lvl="1"/>
            <a:r>
              <a:rPr lang="en-US" dirty="0" smtClean="0">
                <a:effectLst/>
              </a:rPr>
              <a:t>1983 = 12.9%</a:t>
            </a:r>
          </a:p>
          <a:p>
            <a:pPr lvl="1"/>
            <a:r>
              <a:rPr lang="en-US" dirty="0" smtClean="0"/>
              <a:t>1986 = 20.3%</a:t>
            </a:r>
          </a:p>
          <a:p>
            <a:pPr lvl="1"/>
            <a:r>
              <a:rPr lang="en-US" dirty="0" smtClean="0">
                <a:effectLst/>
              </a:rPr>
              <a:t>53% decrease in real hourly wage </a:t>
            </a:r>
          </a:p>
          <a:p>
            <a:pPr lvl="1"/>
            <a:endParaRPr lang="en-US" dirty="0"/>
          </a:p>
          <a:p>
            <a:pPr marL="320040" lvl="1" indent="0">
              <a:buNone/>
            </a:pPr>
            <a:endParaRPr lang="en-US" dirty="0" smtClean="0">
              <a:effectLst/>
            </a:endParaRPr>
          </a:p>
          <a:p>
            <a:r>
              <a:rPr lang="en-US" dirty="0"/>
              <a:t>1986 Mexico Enters GATT</a:t>
            </a:r>
          </a:p>
          <a:p>
            <a:pPr lvl="2"/>
            <a:r>
              <a:rPr lang="en-US" dirty="0"/>
              <a:t>Widespread Privatization of State Industries </a:t>
            </a:r>
            <a:endParaRPr lang="en-US" sz="2400" dirty="0"/>
          </a:p>
          <a:p>
            <a:pPr lvl="2" fontAlgn="base"/>
            <a:r>
              <a:rPr lang="en-US" sz="2400" dirty="0"/>
              <a:t>Property Rights granted to Foreign Investors </a:t>
            </a:r>
            <a:endParaRPr lang="en-US" dirty="0"/>
          </a:p>
          <a:p>
            <a:pPr marL="320040" lvl="1" indent="0">
              <a:buNone/>
            </a:pPr>
            <a:endParaRPr lang="en-US" dirty="0" smtClean="0">
              <a:effectLst/>
            </a:endParaRPr>
          </a:p>
          <a:p>
            <a:pPr lvl="0"/>
            <a:endParaRPr lang="en-US" dirty="0">
              <a:effectLst/>
            </a:endParaRPr>
          </a:p>
          <a:p>
            <a:endParaRPr lang="en-US" dirty="0"/>
          </a:p>
        </p:txBody>
      </p:sp>
      <p:pic>
        <p:nvPicPr>
          <p:cNvPr id="4" name="Picture 3" descr="graph2_ch9.gi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568139" y="948569"/>
            <a:ext cx="3041350" cy="284570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152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NAFTA</a:t>
            </a:r>
            <a:r>
              <a:rPr lang="en-US" dirty="0"/>
              <a:t> </a:t>
            </a:r>
            <a:r>
              <a:rPr lang="en-US" dirty="0" smtClean="0"/>
              <a:t>- 1994</a:t>
            </a:r>
            <a:endParaRPr lang="en-US" dirty="0"/>
          </a:p>
        </p:txBody>
      </p:sp>
      <p:pic>
        <p:nvPicPr>
          <p:cNvPr id="4" name="Content Placeholder 3" descr="officetable.jpg"/>
          <p:cNvPicPr>
            <a:picLocks noGrp="1" noChangeAspect="1"/>
          </p:cNvPicPr>
          <p:nvPr>
            <p:ph sz="half"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636" r="17636"/>
          <a:stretch>
            <a:fillRect/>
          </a:stretch>
        </p:blipFill>
        <p:spPr/>
      </p:pic>
      <p:sp>
        <p:nvSpPr>
          <p:cNvPr id="3" name="Content Placeholder 2"/>
          <p:cNvSpPr>
            <a:spLocks noGrp="1"/>
          </p:cNvSpPr>
          <p:nvPr>
            <p:ph sz="half" idx="2"/>
          </p:nvPr>
        </p:nvSpPr>
        <p:spPr/>
        <p:txBody>
          <a:bodyPr>
            <a:normAutofit fontScale="92500"/>
          </a:bodyPr>
          <a:lstStyle/>
          <a:p>
            <a:pPr marL="274320" lvl="1"/>
            <a:r>
              <a:rPr lang="en-US" dirty="0">
                <a:cs typeface="Times New Roman"/>
              </a:rPr>
              <a:t>NAFTA is about </a:t>
            </a:r>
            <a:r>
              <a:rPr lang="en-US" dirty="0" smtClean="0">
                <a:cs typeface="Times New Roman"/>
              </a:rPr>
              <a:t>FDI</a:t>
            </a:r>
          </a:p>
          <a:p>
            <a:pPr marL="0" lvl="1" indent="0">
              <a:buNone/>
            </a:pPr>
            <a:endParaRPr lang="en-US" dirty="0">
              <a:cs typeface="Times New Roman"/>
            </a:endParaRPr>
          </a:p>
          <a:p>
            <a:pPr lvl="1" fontAlgn="base"/>
            <a:r>
              <a:rPr lang="en-US" i="1" dirty="0">
                <a:cs typeface="Times New Roman"/>
              </a:rPr>
              <a:t>NAFTA tied Mexico’s Development to The United States, with an estimate of 65%-80% of FDI </a:t>
            </a:r>
            <a:endParaRPr lang="en-US" dirty="0">
              <a:cs typeface="Times New Roman"/>
            </a:endParaRPr>
          </a:p>
          <a:p>
            <a:pPr lvl="1" fontAlgn="base"/>
            <a:r>
              <a:rPr lang="en-US" i="1" dirty="0">
                <a:cs typeface="Times New Roman"/>
              </a:rPr>
              <a:t>90% of FDI goes toward exploiting Maquiladora industry (Cheap labor!!)  </a:t>
            </a:r>
          </a:p>
          <a:p>
            <a:endParaRPr lang="en-US" dirty="0" smtClean="0">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774915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15925" y="1216025"/>
            <a:ext cx="8308975" cy="650875"/>
          </a:xfrm>
          <a:ln/>
        </p:spPr>
        <p:txBody>
          <a:bodyPr rIns="132080">
            <a:normAutofit fontScale="90000"/>
          </a:bodyPr>
          <a:lstStyle/>
          <a:p>
            <a:r>
              <a:rPr lang="en-US" sz="4000">
                <a:latin typeface="Copperplate" charset="0"/>
                <a:cs typeface="Copperplate" charset="0"/>
                <a:sym typeface="Copperplate" charset="0"/>
              </a:rPr>
              <a:t>Agricultural Migration </a:t>
            </a:r>
            <a:endParaRPr lang="en-US" sz="4000">
              <a:latin typeface="Copperplate" charset="0"/>
              <a:ea typeface="ヒラギノ明朝 ProN W3" charset="0"/>
              <a:cs typeface="ヒラギノ明朝 ProN W3" charset="0"/>
              <a:sym typeface="Copperplate" charset="0"/>
            </a:endParaRPr>
          </a:p>
        </p:txBody>
      </p:sp>
      <p:pic>
        <p:nvPicPr>
          <p:cNvPr id="10242" name="Picture 2"/>
          <p:cNvPicPr>
            <a:picLocks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7513" y="2652713"/>
            <a:ext cx="3840162" cy="278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cap="flat">
                <a:solidFill>
                  <a:schemeClr val="tx1"/>
                </a:solidFill>
                <a:miter lim="800000"/>
                <a:headEnd/>
                <a:tailEnd/>
              </a14:hiddenLine>
            </a:ext>
          </a:extLst>
        </p:spPr>
      </p:pic>
      <p:pic>
        <p:nvPicPr>
          <p:cNvPr id="10243" name="Picture 3"/>
          <p:cNvPicPr>
            <a:picLocks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19663" y="2663825"/>
            <a:ext cx="3389312" cy="3165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cap="flat">
                <a:solidFill>
                  <a:schemeClr val="tx1"/>
                </a:solidFill>
                <a:miter lim="800000"/>
                <a:headEnd/>
                <a:tailEnd/>
              </a14:hiddenLine>
            </a:ext>
          </a:extLst>
        </p:spPr>
      </p:pic>
      <p:sp>
        <p:nvSpPr>
          <p:cNvPr id="10244" name="Rectangle 4"/>
          <p:cNvSpPr>
            <a:spLocks/>
          </p:cNvSpPr>
          <p:nvPr/>
        </p:nvSpPr>
        <p:spPr bwMode="auto">
          <a:xfrm>
            <a:off x="534988" y="1822450"/>
            <a:ext cx="8204200" cy="558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lIns="0" tIns="0" rIns="40639" bIns="0"/>
          <a:lstStyle/>
          <a:p>
            <a:pPr marL="39688" algn="ctr"/>
            <a:r>
              <a:rPr lang="en-US" sz="1800">
                <a:solidFill>
                  <a:schemeClr val="tx1"/>
                </a:solidFill>
                <a:latin typeface="Copperplate" charset="0"/>
                <a:ea typeface="ＭＳ Ｐゴシック" charset="0"/>
                <a:cs typeface="Copperplate" charset="0"/>
                <a:sym typeface="Copperplate" charset="0"/>
              </a:rPr>
              <a:t>With the entrance of heavily subsidized corn into Mexico, </a:t>
            </a:r>
          </a:p>
          <a:p>
            <a:pPr marL="39688" algn="ctr"/>
            <a:r>
              <a:rPr lang="en-US" sz="1800">
                <a:solidFill>
                  <a:schemeClr val="tx1"/>
                </a:solidFill>
                <a:latin typeface="Copperplate" charset="0"/>
                <a:ea typeface="ＭＳ Ｐゴシック" charset="0"/>
                <a:cs typeface="Copperplate" charset="0"/>
                <a:sym typeface="Copperplate" charset="0"/>
              </a:rPr>
              <a:t>the agricultural sector was abandoned by the Mexican government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863618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4881716"/>
            <a:ext cx="5161934" cy="1976284"/>
          </a:xfrm>
        </p:spPr>
        <p:txBody>
          <a:bodyPr>
            <a:normAutofit/>
          </a:bodyPr>
          <a:lstStyle/>
          <a:p>
            <a:r>
              <a:rPr lang="en-US" dirty="0" smtClean="0"/>
              <a:t>Economic &amp; Political Factors</a:t>
            </a:r>
            <a:endParaRPr lang="en-US" dirty="0"/>
          </a:p>
        </p:txBody>
      </p:sp>
      <p:sp>
        <p:nvSpPr>
          <p:cNvPr id="3" name="Content Placeholder 2"/>
          <p:cNvSpPr>
            <a:spLocks noGrp="1"/>
          </p:cNvSpPr>
          <p:nvPr>
            <p:ph idx="1"/>
          </p:nvPr>
        </p:nvSpPr>
        <p:spPr>
          <a:xfrm>
            <a:off x="221225" y="1"/>
            <a:ext cx="4483509" cy="5456902"/>
          </a:xfrm>
        </p:spPr>
        <p:txBody>
          <a:bodyPr>
            <a:normAutofit/>
          </a:bodyPr>
          <a:lstStyle/>
          <a:p>
            <a:r>
              <a:rPr lang="en-US" dirty="0" smtClean="0"/>
              <a:t>Unemployment</a:t>
            </a:r>
          </a:p>
          <a:p>
            <a:r>
              <a:rPr lang="en-US" dirty="0" smtClean="0"/>
              <a:t>Rise in Organized Crime</a:t>
            </a:r>
          </a:p>
          <a:p>
            <a:r>
              <a:rPr lang="en-US" dirty="0" smtClean="0"/>
              <a:t>9/11 impact on US Border Security</a:t>
            </a:r>
          </a:p>
          <a:p>
            <a:pPr lvl="1"/>
            <a:r>
              <a:rPr lang="en-US" dirty="0" smtClean="0"/>
              <a:t>US Sovereignty</a:t>
            </a:r>
          </a:p>
          <a:p>
            <a:pPr lvl="1"/>
            <a:r>
              <a:rPr lang="en-US" dirty="0" smtClean="0"/>
              <a:t>Increase Security</a:t>
            </a:r>
          </a:p>
          <a:p>
            <a:pPr lvl="1"/>
            <a:r>
              <a:rPr lang="en-US" dirty="0" smtClean="0"/>
              <a:t>Higher Risk</a:t>
            </a:r>
          </a:p>
          <a:p>
            <a:pPr lvl="1"/>
            <a:r>
              <a:rPr lang="en-US" dirty="0" smtClean="0"/>
              <a:t>Lucrative Model</a:t>
            </a:r>
          </a:p>
          <a:p>
            <a:pPr lvl="1"/>
            <a:r>
              <a:rPr lang="en-US" dirty="0" smtClean="0"/>
              <a:t>Internal Sales</a:t>
            </a:r>
          </a:p>
          <a:p>
            <a:r>
              <a:rPr lang="en-US" dirty="0" smtClean="0"/>
              <a:t>War on Drugs</a:t>
            </a:r>
          </a:p>
        </p:txBody>
      </p:sp>
      <p:pic>
        <p:nvPicPr>
          <p:cNvPr id="5" name="Picture 4" descr="fatherofmexcartels"/>
          <p:cNvPicPr>
            <a:picLocks noChangeAspect="1"/>
          </p:cNvPicPr>
          <p:nvPr/>
        </p:nvPicPr>
        <p:blipFill>
          <a:blip r:embed="rId3"/>
          <a:stretch>
            <a:fillRect/>
          </a:stretch>
        </p:blipFill>
        <p:spPr>
          <a:xfrm>
            <a:off x="3994355" y="737420"/>
            <a:ext cx="2362200" cy="2362200"/>
          </a:xfrm>
          <a:prstGeom prst="rect">
            <a:avLst/>
          </a:prstGeom>
        </p:spPr>
      </p:pic>
      <p:pic>
        <p:nvPicPr>
          <p:cNvPr id="6" name="Picture 5" descr="9-11-1.bmp"/>
          <p:cNvPicPr>
            <a:picLocks noChangeAspect="1"/>
          </p:cNvPicPr>
          <p:nvPr/>
        </p:nvPicPr>
        <p:blipFill>
          <a:blip r:embed="rId4"/>
          <a:stretch>
            <a:fillRect/>
          </a:stretch>
        </p:blipFill>
        <p:spPr>
          <a:xfrm>
            <a:off x="6356555" y="737420"/>
            <a:ext cx="2362200" cy="2362200"/>
          </a:xfrm>
          <a:prstGeom prst="rect">
            <a:avLst/>
          </a:prstGeom>
        </p:spPr>
      </p:pic>
      <p:pic>
        <p:nvPicPr>
          <p:cNvPr id="8" name="Content Placeholder 3" descr="Influencia de los carteles.jpg"/>
          <p:cNvPicPr>
            <a:picLocks noChangeAspect="1"/>
          </p:cNvPicPr>
          <p:nvPr/>
        </p:nvPicPr>
        <p:blipFill>
          <a:blip r:embed="rId5"/>
          <a:stretch>
            <a:fillRect/>
          </a:stretch>
        </p:blipFill>
        <p:spPr>
          <a:xfrm>
            <a:off x="3994355" y="3099620"/>
            <a:ext cx="4724400" cy="293247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0835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2161</TotalTime>
  <Words>3278</Words>
  <Application>Microsoft Macintosh PowerPoint</Application>
  <PresentationFormat>On-screen Show (4:3)</PresentationFormat>
  <Paragraphs>345</Paragraphs>
  <Slides>26</Slides>
  <Notes>26</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NewsPrint</vt:lpstr>
      <vt:lpstr>Organized Crime, Violations of Human Rights, &amp; the Neo-liberal Order</vt:lpstr>
      <vt:lpstr>Agenda</vt:lpstr>
      <vt:lpstr>Neo-liberalism</vt:lpstr>
      <vt:lpstr>Neo-imperialism </vt:lpstr>
      <vt:lpstr>The Roots of the Economic Crisis</vt:lpstr>
      <vt:lpstr>Financial Crisis &amp; the 80s</vt:lpstr>
      <vt:lpstr>NAFTA - 1994</vt:lpstr>
      <vt:lpstr>Agricultural Migration </vt:lpstr>
      <vt:lpstr>Economic &amp; Political Factors</vt:lpstr>
      <vt:lpstr>Calderon’s War on Drugs</vt:lpstr>
      <vt:lpstr>Calderon’s War on Drugs</vt:lpstr>
      <vt:lpstr>Calderon’s War on Drugs</vt:lpstr>
      <vt:lpstr>Corruption </vt:lpstr>
      <vt:lpstr>Military &amp; Human Rights, Juarez</vt:lpstr>
      <vt:lpstr>       Human Rights Violations </vt:lpstr>
      <vt:lpstr>Nominal Commitment to Human Rights Index (NCHR): A global survey</vt:lpstr>
      <vt:lpstr>The National Human Rights Committee </vt:lpstr>
      <vt:lpstr>Human Trafficking</vt:lpstr>
      <vt:lpstr>Trafficking in Mexico</vt:lpstr>
      <vt:lpstr>Slide 20</vt:lpstr>
      <vt:lpstr>Los Zetas</vt:lpstr>
      <vt:lpstr>VIDEO: http://us.cnn.com/video/?/video/bestoftv/2009/08/16/lemon.michael.ware.intv.cnn </vt:lpstr>
      <vt:lpstr>Vulnerable People</vt:lpstr>
      <vt:lpstr>Analysis</vt:lpstr>
      <vt:lpstr>Policy Recommendations</vt:lpstr>
      <vt:lpstr>Works Sited: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is  an unacceptable phenomenon.</dc:title>
  <dc:creator>Kyle Lopez</dc:creator>
  <cp:lastModifiedBy>Adriana Taboada</cp:lastModifiedBy>
  <cp:revision>78</cp:revision>
  <dcterms:created xsi:type="dcterms:W3CDTF">2010-12-08T19:22:43Z</dcterms:created>
  <dcterms:modified xsi:type="dcterms:W3CDTF">2010-12-08T19:39:59Z</dcterms:modified>
</cp:coreProperties>
</file>